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3"/>
  </p:notesMasterIdLst>
  <p:handoutMasterIdLst>
    <p:handoutMasterId r:id="rId4"/>
  </p:handoutMasterIdLst>
  <p:sldIdLst>
    <p:sldId id="326" r:id="rId2"/>
  </p:sldIdLst>
  <p:sldSz cx="10691813" cy="7559675"/>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1C3777F5-3244-4603-991A-AFC0F9A008F5}">
          <p14:sldIdLst>
            <p14:sldId id="32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268A"/>
    <a:srgbClr val="77787B"/>
    <a:srgbClr val="7D7E81"/>
    <a:srgbClr val="FFFFCC"/>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50" autoAdjust="0"/>
    <p:restoredTop sz="96190" autoAdjust="0"/>
  </p:normalViewPr>
  <p:slideViewPr>
    <p:cSldViewPr snapToGrid="0" showGuides="1">
      <p:cViewPr>
        <p:scale>
          <a:sx n="140" d="100"/>
          <a:sy n="140" d="100"/>
        </p:scale>
        <p:origin x="102" y="-930"/>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1"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17142" y="0"/>
            <a:ext cx="2918621" cy="493237"/>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5/23/2025</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54063" y="741363"/>
            <a:ext cx="5227637"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898521" y="4686538"/>
            <a:ext cx="4938722" cy="4439132"/>
          </a:xfrm>
          <a:prstGeom prst="rect">
            <a:avLst/>
          </a:prstGeom>
          <a:noFill/>
          <a:ln w="9525">
            <a:noFill/>
            <a:miter lim="800000"/>
            <a:headEnd/>
            <a:tailEnd/>
          </a:ln>
          <a:effectLst/>
        </p:spPr>
        <p:txBody>
          <a:bodyPr vert="horz" wrap="square" lIns="90644" tIns="45322" rIns="90644" bIns="45322"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1"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17142" y="9373076"/>
            <a:ext cx="2918621" cy="493237"/>
          </a:xfrm>
          <a:prstGeom prst="rect">
            <a:avLst/>
          </a:prstGeom>
          <a:noFill/>
          <a:ln w="9525">
            <a:noFill/>
            <a:miter lim="800000"/>
            <a:headEnd/>
            <a:tailEnd/>
          </a:ln>
          <a:effectLst/>
        </p:spPr>
        <p:txBody>
          <a:bodyPr vert="horz" wrap="square" lIns="90644" tIns="45322" rIns="90644" bIns="45322"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g3585432ff3e_0_1:notes"/>
          <p:cNvSpPr>
            <a:spLocks noGrp="1" noRot="1" noChangeAspect="1"/>
          </p:cNvSpPr>
          <p:nvPr>
            <p:ph type="sldImg" idx="2"/>
          </p:nvPr>
        </p:nvSpPr>
        <p:spPr>
          <a:xfrm>
            <a:off x="754063" y="741363"/>
            <a:ext cx="5227637" cy="36972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 name="Google Shape;30;g3585432ff3e_0_1:notes"/>
          <p:cNvSpPr txBox="1">
            <a:spLocks noGrp="1"/>
          </p:cNvSpPr>
          <p:nvPr>
            <p:ph type="body" idx="1"/>
          </p:nvPr>
        </p:nvSpPr>
        <p:spPr>
          <a:xfrm>
            <a:off x="898521" y="4686538"/>
            <a:ext cx="4938600" cy="4439100"/>
          </a:xfrm>
          <a:prstGeom prst="rect">
            <a:avLst/>
          </a:prstGeom>
          <a:noFill/>
          <a:ln>
            <a:noFill/>
          </a:ln>
        </p:spPr>
        <p:txBody>
          <a:bodyPr spcFirstLastPara="1" wrap="square" lIns="90625" tIns="45300" rIns="90625" bIns="45300" anchor="t" anchorCtr="0">
            <a:noAutofit/>
          </a:bodyPr>
          <a:lstStyle/>
          <a:p>
            <a:pPr marL="0" lvl="0" indent="0" algn="l" rtl="0">
              <a:lnSpc>
                <a:spcPct val="100000"/>
              </a:lnSpc>
              <a:spcBef>
                <a:spcPts val="390"/>
              </a:spcBef>
              <a:spcAft>
                <a:spcPts val="0"/>
              </a:spcAft>
              <a:buSzPts val="1400"/>
              <a:buNone/>
            </a:pPr>
            <a:endParaRPr/>
          </a:p>
        </p:txBody>
      </p:sp>
      <p:sp>
        <p:nvSpPr>
          <p:cNvPr id="31" name="Google Shape;31;g3585432ff3e_0_1:notes"/>
          <p:cNvSpPr txBox="1">
            <a:spLocks noGrp="1"/>
          </p:cNvSpPr>
          <p:nvPr>
            <p:ph type="sldNum" idx="12"/>
          </p:nvPr>
        </p:nvSpPr>
        <p:spPr>
          <a:xfrm>
            <a:off x="3817142" y="9373076"/>
            <a:ext cx="2918700" cy="493200"/>
          </a:xfrm>
          <a:prstGeom prst="rect">
            <a:avLst/>
          </a:prstGeom>
          <a:noFill/>
          <a:ln>
            <a:noFill/>
          </a:ln>
        </p:spPr>
        <p:txBody>
          <a:bodyPr spcFirstLastPara="1" wrap="square" lIns="90625" tIns="45300" rIns="90625" bIns="453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ltLang="ja-JP"/>
              <a:t>1</a:t>
            </a:fld>
            <a:endParaRPr/>
          </a:p>
        </p:txBody>
      </p:sp>
    </p:spTree>
    <p:extLst>
      <p:ext uri="{BB962C8B-B14F-4D97-AF65-F5344CB8AC3E}">
        <p14:creationId xmlns:p14="http://schemas.microsoft.com/office/powerpoint/2010/main" val="3303937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A-1:LIXIL">
    <p:spTree>
      <p:nvGrpSpPr>
        <p:cNvPr id="1" name=""/>
        <p:cNvGrpSpPr/>
        <p:nvPr/>
      </p:nvGrpSpPr>
      <p:grpSpPr>
        <a:xfrm>
          <a:off x="0" y="0"/>
          <a:ext cx="0" cy="0"/>
          <a:chOff x="0" y="0"/>
          <a:chExt cx="0" cy="0"/>
        </a:xfrm>
      </p:grpSpPr>
      <p:pic>
        <p:nvPicPr>
          <p:cNvPr id="7" name="図 28">
            <a:extLst>
              <a:ext uri="{FF2B5EF4-FFF2-40B4-BE49-F238E27FC236}">
                <a16:creationId xmlns:a16="http://schemas.microsoft.com/office/drawing/2014/main" id="{0BEF197A-7849-B142-A95B-DC1C1266894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0BC21D27-3C6F-D340-8BBB-E8690000D05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25C66788-D7E4-9E44-90E6-B1AD47FD27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169AAB34-F82F-7A45-BBB9-B249E553EB2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4A5ADDE7-A8CA-3F43-B42D-3BB5B6F76D33}"/>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8606468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3" r:id="rId1"/>
    <p:sldLayoutId id="2147483781" r:id="rId2"/>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4"/>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1.xml"/><Relationship Id="rId16" Type="http://schemas.openxmlformats.org/officeDocument/2006/relationships/image" Target="../media/image19.png"/><Relationship Id="rId20" Type="http://schemas.microsoft.com/office/2007/relationships/hdphoto" Target="../media/hdphoto1.wdp"/><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pic>
        <p:nvPicPr>
          <p:cNvPr id="4" name="図 3">
            <a:extLst>
              <a:ext uri="{FF2B5EF4-FFF2-40B4-BE49-F238E27FC236}">
                <a16:creationId xmlns:a16="http://schemas.microsoft.com/office/drawing/2014/main" id="{14FF55CB-0626-44F4-89B0-0B2BDFC71CFD}"/>
              </a:ext>
            </a:extLst>
          </p:cNvPr>
          <p:cNvPicPr>
            <a:picLocks noChangeAspect="1"/>
          </p:cNvPicPr>
          <p:nvPr/>
        </p:nvPicPr>
        <p:blipFill>
          <a:blip r:embed="rId3"/>
          <a:stretch>
            <a:fillRect/>
          </a:stretch>
        </p:blipFill>
        <p:spPr>
          <a:xfrm>
            <a:off x="2532493" y="3524097"/>
            <a:ext cx="1575860" cy="1957659"/>
          </a:xfrm>
          <a:prstGeom prst="rect">
            <a:avLst/>
          </a:prstGeom>
        </p:spPr>
      </p:pic>
      <p:pic>
        <p:nvPicPr>
          <p:cNvPr id="8" name="図 7">
            <a:extLst>
              <a:ext uri="{FF2B5EF4-FFF2-40B4-BE49-F238E27FC236}">
                <a16:creationId xmlns:a16="http://schemas.microsoft.com/office/drawing/2014/main" id="{6D48B153-B89A-49DD-9424-7138C1957017}"/>
              </a:ext>
            </a:extLst>
          </p:cNvPr>
          <p:cNvPicPr>
            <a:picLocks noChangeAspect="1"/>
          </p:cNvPicPr>
          <p:nvPr/>
        </p:nvPicPr>
        <p:blipFill rotWithShape="1">
          <a:blip r:embed="rId4"/>
          <a:srcRect t="4666"/>
          <a:stretch/>
        </p:blipFill>
        <p:spPr>
          <a:xfrm>
            <a:off x="6452607" y="3541458"/>
            <a:ext cx="1662001" cy="1967292"/>
          </a:xfrm>
          <a:prstGeom prst="rect">
            <a:avLst/>
          </a:prstGeom>
        </p:spPr>
      </p:pic>
      <p:sp>
        <p:nvSpPr>
          <p:cNvPr id="33" name="Google Shape;33;g3585432ff3e_0_1"/>
          <p:cNvSpPr txBox="1"/>
          <p:nvPr/>
        </p:nvSpPr>
        <p:spPr>
          <a:xfrm>
            <a:off x="173400" y="987834"/>
            <a:ext cx="5587320" cy="443168"/>
          </a:xfrm>
          <a:prstGeom prst="rect">
            <a:avLst/>
          </a:prstGeom>
          <a:noFill/>
          <a:ln>
            <a:noFill/>
          </a:ln>
        </p:spPr>
        <p:txBody>
          <a:bodyPr spcFirstLastPara="1" wrap="square" lIns="91425" tIns="91425" rIns="91425" bIns="91425" anchor="t" anchorCtr="0">
            <a:spAutoFit/>
          </a:bodyPr>
          <a:lstStyle/>
          <a:p>
            <a:pPr marL="0" marR="0" lvl="0" indent="0" algn="l" rtl="0">
              <a:lnSpc>
                <a:spcPct val="105000"/>
              </a:lnSpc>
              <a:spcBef>
                <a:spcPts val="0"/>
              </a:spcBef>
              <a:spcAft>
                <a:spcPts val="0"/>
              </a:spcAft>
              <a:buClr>
                <a:srgbClr val="000000"/>
              </a:buClr>
              <a:buSzPts val="1400"/>
              <a:buFont typeface="Arial"/>
              <a:buNone/>
            </a:pPr>
            <a:r>
              <a:rPr lang="ja-JP" sz="1600" b="1"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rPr>
              <a:t>カーポート基礎工事の課題を、スマートにクイックに解決。</a:t>
            </a:r>
            <a:endParaRPr sz="1600" b="1"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sp>
        <p:nvSpPr>
          <p:cNvPr id="34" name="Google Shape;34;g3585432ff3e_0_1"/>
          <p:cNvSpPr txBox="1"/>
          <p:nvPr/>
        </p:nvSpPr>
        <p:spPr>
          <a:xfrm>
            <a:off x="5800476" y="1029909"/>
            <a:ext cx="4757693" cy="290849"/>
          </a:xfrm>
          <a:prstGeom prst="rect">
            <a:avLst/>
          </a:prstGeom>
          <a:noFill/>
          <a:ln>
            <a:noFill/>
          </a:ln>
        </p:spPr>
        <p:txBody>
          <a:bodyPr spcFirstLastPara="1" wrap="square" lIns="0" tIns="0" rIns="0" bIns="0" anchor="t" anchorCtr="0">
            <a:spAutoFit/>
          </a:bodyPr>
          <a:lstStyle/>
          <a:p>
            <a:pPr marL="0" marR="0" lvl="0" indent="0" algn="l" rtl="0">
              <a:lnSpc>
                <a:spcPct val="105000"/>
              </a:lnSpc>
              <a:spcBef>
                <a:spcPts val="0"/>
              </a:spcBef>
              <a:spcAft>
                <a:spcPts val="0"/>
              </a:spcAft>
              <a:buClr>
                <a:srgbClr val="000000"/>
              </a:buClr>
              <a:buSzPts val="900"/>
              <a:buFont typeface="Arial"/>
              <a:buNone/>
            </a:pPr>
            <a:r>
              <a:rPr lang="ja-JP" sz="9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rPr>
              <a:t>鋼製基礎部材とアンカーゲル（速硬特殊セメント）を組み合わせて使用することで、</a:t>
            </a:r>
            <a:endParaRPr sz="9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a:p>
            <a:pPr marL="0" marR="0" lvl="0" indent="0" algn="l" rtl="0">
              <a:lnSpc>
                <a:spcPct val="105000"/>
              </a:lnSpc>
              <a:spcBef>
                <a:spcPts val="0"/>
              </a:spcBef>
              <a:spcAft>
                <a:spcPts val="0"/>
              </a:spcAft>
              <a:buClr>
                <a:srgbClr val="000000"/>
              </a:buClr>
              <a:buSzPts val="900"/>
              <a:buFont typeface="Arial"/>
              <a:buNone/>
            </a:pPr>
            <a:r>
              <a:rPr lang="ja-JP" sz="9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rPr>
              <a:t>強度を保ったまま、基礎サイズを縮小。掘削を大幅に軽減し、省施工化を実現しました。</a:t>
            </a:r>
            <a:endParaRPr sz="9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sp>
        <p:nvSpPr>
          <p:cNvPr id="35" name="Google Shape;35;g3585432ff3e_0_1"/>
          <p:cNvSpPr txBox="1"/>
          <p:nvPr/>
        </p:nvSpPr>
        <p:spPr>
          <a:xfrm>
            <a:off x="154525" y="213950"/>
            <a:ext cx="7737900" cy="689004"/>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ja-JP" sz="1800" b="1" dirty="0">
                <a:solidFill>
                  <a:srgbClr val="FFFFFF"/>
                </a:solidFill>
                <a:latin typeface="M PLUS 1"/>
                <a:ea typeface="M PLUS 1"/>
                <a:cs typeface="M PLUS 1"/>
                <a:sym typeface="M PLUS 1"/>
              </a:rPr>
              <a:t>カーポート</a:t>
            </a:r>
            <a:r>
              <a:rPr lang="ja-JP" altLang="en-US" sz="1800" b="1" dirty="0">
                <a:solidFill>
                  <a:srgbClr val="FFFFFF"/>
                </a:solidFill>
                <a:latin typeface="M PLUS 1"/>
                <a:ea typeface="M PLUS 1"/>
                <a:cs typeface="M PLUS 1"/>
                <a:sym typeface="M PLUS 1"/>
              </a:rPr>
              <a:t>   </a:t>
            </a:r>
            <a:r>
              <a:rPr lang="ja-JP" sz="2850" b="1" dirty="0">
                <a:solidFill>
                  <a:srgbClr val="FFFFFF"/>
                </a:solidFill>
                <a:latin typeface="M PLUS 1"/>
                <a:ea typeface="M PLUS 1"/>
                <a:cs typeface="M PLUS 1"/>
                <a:sym typeface="M PLUS 1"/>
              </a:rPr>
              <a:t>スマートクイック基礎工法</a:t>
            </a:r>
            <a:endParaRPr sz="2850" b="1" dirty="0">
              <a:solidFill>
                <a:srgbClr val="FFFFFF"/>
              </a:solidFill>
              <a:latin typeface="M PLUS 1"/>
              <a:ea typeface="M PLUS 1"/>
              <a:cs typeface="M PLUS 1"/>
              <a:sym typeface="M PLUS 1"/>
            </a:endParaRPr>
          </a:p>
        </p:txBody>
      </p:sp>
      <p:sp>
        <p:nvSpPr>
          <p:cNvPr id="36" name="Google Shape;36;g3585432ff3e_0_1"/>
          <p:cNvSpPr txBox="1"/>
          <p:nvPr/>
        </p:nvSpPr>
        <p:spPr>
          <a:xfrm>
            <a:off x="173400" y="0"/>
            <a:ext cx="3000000" cy="397001"/>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ja-JP" sz="1200" dirty="0">
                <a:solidFill>
                  <a:srgbClr val="FFFFFF"/>
                </a:solidFill>
                <a:latin typeface="M PLUS 1 Medium"/>
                <a:ea typeface="M PLUS 1 Medium"/>
                <a:cs typeface="M PLUS 1 Medium"/>
                <a:sym typeface="M PLUS 1 Medium"/>
              </a:rPr>
              <a:t>□□□□□■■■■■</a:t>
            </a:r>
            <a:endParaRPr sz="1200" dirty="0">
              <a:solidFill>
                <a:srgbClr val="FFFFFF"/>
              </a:solidFill>
              <a:latin typeface="M PLUS 1 Medium"/>
              <a:ea typeface="M PLUS 1 Medium"/>
              <a:cs typeface="M PLUS 1 Medium"/>
              <a:sym typeface="M PLUS 1 Medium"/>
            </a:endParaRPr>
          </a:p>
        </p:txBody>
      </p:sp>
      <p:sp>
        <p:nvSpPr>
          <p:cNvPr id="37" name="Google Shape;37;g3585432ff3e_0_1"/>
          <p:cNvSpPr txBox="1"/>
          <p:nvPr/>
        </p:nvSpPr>
        <p:spPr>
          <a:xfrm>
            <a:off x="8415475" y="0"/>
            <a:ext cx="1395300" cy="379304"/>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ja-JP" sz="1100" dirty="0">
                <a:solidFill>
                  <a:srgbClr val="FFFFFF"/>
                </a:solidFill>
                <a:latin typeface="M PLUS 1 Medium"/>
                <a:ea typeface="M PLUS 1 Medium"/>
                <a:cs typeface="M PLUS 1 Medium"/>
                <a:sym typeface="M PLUS 1 Medium"/>
              </a:rPr>
              <a:t>□□□□□■■■■■</a:t>
            </a:r>
            <a:endParaRPr sz="1100" dirty="0">
              <a:solidFill>
                <a:srgbClr val="FFFFFF"/>
              </a:solidFill>
              <a:latin typeface="M PLUS 1 Medium"/>
              <a:ea typeface="M PLUS 1 Medium"/>
              <a:cs typeface="M PLUS 1 Medium"/>
              <a:sym typeface="M PLUS 1 Medium"/>
            </a:endParaRPr>
          </a:p>
        </p:txBody>
      </p:sp>
      <p:sp>
        <p:nvSpPr>
          <p:cNvPr id="18" name="object 4">
            <a:extLst>
              <a:ext uri="{FF2B5EF4-FFF2-40B4-BE49-F238E27FC236}">
                <a16:creationId xmlns:a16="http://schemas.microsoft.com/office/drawing/2014/main" id="{2962BEDD-4779-4A17-B3E8-0AAC0A43918D}"/>
              </a:ext>
            </a:extLst>
          </p:cNvPr>
          <p:cNvSpPr txBox="1"/>
          <p:nvPr/>
        </p:nvSpPr>
        <p:spPr>
          <a:xfrm>
            <a:off x="220072" y="1599111"/>
            <a:ext cx="5028073" cy="413318"/>
          </a:xfrm>
          <a:prstGeom prst="rect">
            <a:avLst/>
          </a:prstGeom>
        </p:spPr>
        <p:txBody>
          <a:bodyPr wrap="square" lIns="0" tIns="0" rIns="0" bIns="0">
            <a:spAutoFit/>
          </a:bodyPr>
          <a:lstStyle/>
          <a:p>
            <a:pPr marL="8978">
              <a:defRPr/>
            </a:pPr>
            <a:r>
              <a:rPr lang="en-US" altLang="ja-JP" sz="4029" baseline="-2923" dirty="0">
                <a:solidFill>
                  <a:srgbClr val="818282"/>
                </a:solidFill>
                <a:latin typeface="メイリオ" panose="020B0604030504040204" pitchFamily="50" charset="-128"/>
                <a:ea typeface="メイリオ" panose="020B0604030504040204" pitchFamily="50" charset="-128"/>
                <a:cs typeface="Century Gothic"/>
              </a:rPr>
              <a:t>01</a:t>
            </a:r>
            <a:r>
              <a:rPr lang="ja-JP" altLang="en-US" sz="1500" baseline="-2923" dirty="0">
                <a:solidFill>
                  <a:srgbClr val="6C6C6C"/>
                </a:solidFill>
                <a:latin typeface="メイリオ" panose="020B0604030504040204" pitchFamily="50" charset="-128"/>
                <a:ea typeface="メイリオ" panose="020B0604030504040204" pitchFamily="50" charset="-128"/>
                <a:cs typeface="Century Gothic"/>
              </a:rPr>
              <a:t> </a:t>
            </a:r>
            <a:r>
              <a:rPr lang="ja-JP" altLang="en-US" sz="1500" b="1" dirty="0">
                <a:solidFill>
                  <a:srgbClr val="6C6C6C"/>
                </a:solidFill>
                <a:latin typeface="メイリオ" panose="020B0604030504040204" pitchFamily="50" charset="-128"/>
                <a:ea typeface="メイリオ" panose="020B0604030504040204" pitchFamily="50" charset="-128"/>
                <a:cs typeface="Microsoft JhengHei"/>
              </a:rPr>
              <a:t>現場に合わせて、</a:t>
            </a:r>
            <a:r>
              <a:rPr lang="en-US" altLang="ja-JP" sz="1500" b="1" dirty="0">
                <a:solidFill>
                  <a:srgbClr val="6C6C6C"/>
                </a:solidFill>
                <a:latin typeface="メイリオ" panose="020B0604030504040204" pitchFamily="50" charset="-128"/>
                <a:ea typeface="メイリオ" panose="020B0604030504040204" pitchFamily="50" charset="-128"/>
                <a:cs typeface="Microsoft JhengHei"/>
              </a:rPr>
              <a:t>2</a:t>
            </a:r>
            <a:r>
              <a:rPr lang="ja-JP" altLang="en-US" sz="1500" b="1" dirty="0">
                <a:solidFill>
                  <a:srgbClr val="6C6C6C"/>
                </a:solidFill>
                <a:latin typeface="メイリオ" panose="020B0604030504040204" pitchFamily="50" charset="-128"/>
                <a:ea typeface="メイリオ" panose="020B0604030504040204" pitchFamily="50" charset="-128"/>
                <a:cs typeface="Microsoft JhengHei"/>
              </a:rPr>
              <a:t>種類の工法をご用意</a:t>
            </a:r>
          </a:p>
        </p:txBody>
      </p:sp>
      <p:sp>
        <p:nvSpPr>
          <p:cNvPr id="20" name="object 4">
            <a:extLst>
              <a:ext uri="{FF2B5EF4-FFF2-40B4-BE49-F238E27FC236}">
                <a16:creationId xmlns:a16="http://schemas.microsoft.com/office/drawing/2014/main" id="{D1092A9D-BD8B-49FB-B0F8-FB34D45BAF5D}"/>
              </a:ext>
            </a:extLst>
          </p:cNvPr>
          <p:cNvSpPr txBox="1"/>
          <p:nvPr/>
        </p:nvSpPr>
        <p:spPr>
          <a:xfrm>
            <a:off x="735496" y="5802419"/>
            <a:ext cx="2673252" cy="439223"/>
          </a:xfrm>
          <a:prstGeom prst="rect">
            <a:avLst/>
          </a:prstGeom>
        </p:spPr>
        <p:txBody>
          <a:bodyPr wrap="square" lIns="0" tIns="0" rIns="0" bIns="0">
            <a:spAutoFit/>
          </a:bodyPr>
          <a:lstStyle/>
          <a:p>
            <a:pPr>
              <a:lnSpc>
                <a:spcPts val="1700"/>
              </a:lnSpc>
              <a:defRPr/>
            </a:pPr>
            <a:r>
              <a:rPr lang="ja-JP" altLang="en-US" sz="1500" dirty="0">
                <a:solidFill>
                  <a:srgbClr val="6C6C6C"/>
                </a:solidFill>
                <a:latin typeface="メイリオ" panose="020B0604030504040204" pitchFamily="50" charset="-128"/>
                <a:ea typeface="メイリオ" panose="020B0604030504040204" pitchFamily="50" charset="-128"/>
                <a:cs typeface="Microsoft JhengHei"/>
              </a:rPr>
              <a:t>アンカーゲル</a:t>
            </a:r>
            <a:r>
              <a:rPr lang="ja-JP" altLang="en-US" sz="1200" dirty="0">
                <a:solidFill>
                  <a:srgbClr val="6C6C6C"/>
                </a:solidFill>
                <a:latin typeface="メイリオ" panose="020B0604030504040204" pitchFamily="50" charset="-128"/>
                <a:ea typeface="メイリオ" panose="020B0604030504040204" pitchFamily="50" charset="-128"/>
                <a:cs typeface="Microsoft JhengHei"/>
              </a:rPr>
              <a:t>（速硬特殊セメント）</a:t>
            </a:r>
            <a:endParaRPr lang="en-US" altLang="ja-JP" sz="1200" dirty="0">
              <a:solidFill>
                <a:srgbClr val="6C6C6C"/>
              </a:solidFill>
              <a:latin typeface="メイリオ" panose="020B0604030504040204" pitchFamily="50" charset="-128"/>
              <a:ea typeface="メイリオ" panose="020B0604030504040204" pitchFamily="50" charset="-128"/>
              <a:cs typeface="Microsoft JhengHei"/>
            </a:endParaRPr>
          </a:p>
          <a:p>
            <a:pPr>
              <a:lnSpc>
                <a:spcPts val="1700"/>
              </a:lnSpc>
              <a:defRPr/>
            </a:pPr>
            <a:r>
              <a:rPr lang="ja-JP" altLang="en-US" sz="1500" dirty="0">
                <a:solidFill>
                  <a:srgbClr val="6C6C6C"/>
                </a:solidFill>
                <a:latin typeface="メイリオ" panose="020B0604030504040204" pitchFamily="50" charset="-128"/>
                <a:ea typeface="メイリオ" panose="020B0604030504040204" pitchFamily="50" charset="-128"/>
                <a:cs typeface="Microsoft JhengHei"/>
              </a:rPr>
              <a:t>の使用で、作業効率化を実現</a:t>
            </a:r>
          </a:p>
        </p:txBody>
      </p:sp>
      <p:sp>
        <p:nvSpPr>
          <p:cNvPr id="21" name="object 4">
            <a:extLst>
              <a:ext uri="{FF2B5EF4-FFF2-40B4-BE49-F238E27FC236}">
                <a16:creationId xmlns:a16="http://schemas.microsoft.com/office/drawing/2014/main" id="{BA137CBA-1F98-4C8B-A4A1-3EC84F985630}"/>
              </a:ext>
            </a:extLst>
          </p:cNvPr>
          <p:cNvSpPr txBox="1"/>
          <p:nvPr/>
        </p:nvSpPr>
        <p:spPr>
          <a:xfrm>
            <a:off x="8448059" y="1623097"/>
            <a:ext cx="1988054" cy="413318"/>
          </a:xfrm>
          <a:prstGeom prst="rect">
            <a:avLst/>
          </a:prstGeom>
        </p:spPr>
        <p:txBody>
          <a:bodyPr wrap="square" lIns="0" tIns="0" rIns="0" bIns="0">
            <a:spAutoFit/>
          </a:bodyPr>
          <a:lstStyle/>
          <a:p>
            <a:pPr marL="8978">
              <a:defRPr/>
            </a:pPr>
            <a:r>
              <a:rPr lang="en-US" altLang="ja-JP" sz="4029" baseline="-2923" dirty="0">
                <a:solidFill>
                  <a:srgbClr val="818282"/>
                </a:solidFill>
                <a:latin typeface="メイリオ" panose="020B0604030504040204" pitchFamily="50" charset="-128"/>
                <a:ea typeface="メイリオ" panose="020B0604030504040204" pitchFamily="50" charset="-128"/>
                <a:cs typeface="Century Gothic"/>
              </a:rPr>
              <a:t>04</a:t>
            </a:r>
            <a:r>
              <a:rPr lang="ja-JP" altLang="en-US" sz="1500" baseline="-2923" dirty="0">
                <a:solidFill>
                  <a:srgbClr val="6C6C6C"/>
                </a:solidFill>
                <a:latin typeface="メイリオ" panose="020B0604030504040204" pitchFamily="50" charset="-128"/>
                <a:ea typeface="メイリオ" panose="020B0604030504040204" pitchFamily="50" charset="-128"/>
                <a:cs typeface="Century Gothic"/>
              </a:rPr>
              <a:t> </a:t>
            </a:r>
            <a:r>
              <a:rPr lang="ja-JP" altLang="en-US" sz="1500" dirty="0">
                <a:solidFill>
                  <a:srgbClr val="6C6C6C"/>
                </a:solidFill>
                <a:latin typeface="メイリオ" panose="020B0604030504040204" pitchFamily="50" charset="-128"/>
                <a:ea typeface="メイリオ" panose="020B0604030504040204" pitchFamily="50" charset="-128"/>
                <a:cs typeface="Microsoft JhengHei"/>
              </a:rPr>
              <a:t>対象機種</a:t>
            </a:r>
          </a:p>
        </p:txBody>
      </p:sp>
      <p:sp>
        <p:nvSpPr>
          <p:cNvPr id="22" name="Google Shape;34;g3585432ff3e_0_1">
            <a:extLst>
              <a:ext uri="{FF2B5EF4-FFF2-40B4-BE49-F238E27FC236}">
                <a16:creationId xmlns:a16="http://schemas.microsoft.com/office/drawing/2014/main" id="{EB4A0F26-3D49-4490-A13B-3DD1E2475870}"/>
              </a:ext>
            </a:extLst>
          </p:cNvPr>
          <p:cNvSpPr txBox="1"/>
          <p:nvPr/>
        </p:nvSpPr>
        <p:spPr>
          <a:xfrm>
            <a:off x="8428181" y="2120683"/>
            <a:ext cx="2028575" cy="756617"/>
          </a:xfrm>
          <a:prstGeom prst="rect">
            <a:avLst/>
          </a:prstGeom>
          <a:noFill/>
          <a:ln>
            <a:noFill/>
          </a:ln>
        </p:spPr>
        <p:txBody>
          <a:bodyPr spcFirstLastPara="1" wrap="square" lIns="0" tIns="0" rIns="0" bIns="0" anchor="t" anchorCtr="0">
            <a:spAutoFit/>
          </a:bodyPr>
          <a:lstStyle/>
          <a:p>
            <a:pPr lvl="0">
              <a:lnSpc>
                <a:spcPts val="1300"/>
              </a:lnSpc>
              <a:buClr>
                <a:srgbClr val="000000"/>
              </a:buClr>
              <a:buSzPts val="900"/>
            </a:pP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耐積雪強度</a:t>
            </a:r>
            <a:r>
              <a:rPr lang="en-US" altLang="ja-JP" sz="900" dirty="0">
                <a:solidFill>
                  <a:srgbClr val="6C6C6C"/>
                </a:solidFill>
                <a:latin typeface="メイリオ" panose="020B0604030504040204" pitchFamily="50" charset="-128"/>
                <a:ea typeface="メイリオ" panose="020B0604030504040204" pitchFamily="50" charset="-128"/>
                <a:cs typeface="M PLUS 1"/>
                <a:sym typeface="M PLUS 1"/>
              </a:rPr>
              <a:t>20cm</a:t>
            </a: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タイプの両支持構造カーポートに対応。</a:t>
            </a:r>
            <a:endParaRPr lang="en-US" altLang="ja-JP" sz="900" dirty="0">
              <a:solidFill>
                <a:srgbClr val="6C6C6C"/>
              </a:solidFill>
              <a:latin typeface="メイリオ" panose="020B0604030504040204" pitchFamily="50" charset="-128"/>
              <a:ea typeface="メイリオ" panose="020B0604030504040204" pitchFamily="50" charset="-128"/>
              <a:cs typeface="M PLUS 1"/>
              <a:sym typeface="M PLUS 1"/>
            </a:endParaRPr>
          </a:p>
          <a:p>
            <a:pPr lvl="0">
              <a:lnSpc>
                <a:spcPts val="1300"/>
              </a:lnSpc>
              <a:buClr>
                <a:srgbClr val="000000"/>
              </a:buClr>
              <a:buSzPts val="900"/>
            </a:pP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今後ラインアップ拡充予定。</a:t>
            </a:r>
          </a:p>
          <a:p>
            <a:pPr lvl="0">
              <a:lnSpc>
                <a:spcPts val="1000"/>
              </a:lnSpc>
              <a:buClr>
                <a:srgbClr val="000000"/>
              </a:buClr>
              <a:buSzPts val="900"/>
            </a:pPr>
            <a:r>
              <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rPr>
              <a:t>※</a:t>
            </a: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サイドパネル等のカーポート本体へ荷重影響のあるオプションとは併用できません。</a:t>
            </a:r>
            <a:endParaRPr sz="6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sp>
        <p:nvSpPr>
          <p:cNvPr id="23" name="Google Shape;34;g3585432ff3e_0_1">
            <a:extLst>
              <a:ext uri="{FF2B5EF4-FFF2-40B4-BE49-F238E27FC236}">
                <a16:creationId xmlns:a16="http://schemas.microsoft.com/office/drawing/2014/main" id="{C8AFD076-B9CB-4C90-88A2-6819C9E8336C}"/>
              </a:ext>
            </a:extLst>
          </p:cNvPr>
          <p:cNvSpPr txBox="1"/>
          <p:nvPr/>
        </p:nvSpPr>
        <p:spPr>
          <a:xfrm>
            <a:off x="209374" y="6301168"/>
            <a:ext cx="3411607" cy="756617"/>
          </a:xfrm>
          <a:prstGeom prst="rect">
            <a:avLst/>
          </a:prstGeom>
          <a:noFill/>
          <a:ln>
            <a:noFill/>
          </a:ln>
        </p:spPr>
        <p:txBody>
          <a:bodyPr spcFirstLastPara="1" wrap="square" lIns="0" tIns="0" rIns="0" bIns="0" anchor="t" anchorCtr="0">
            <a:spAutoFit/>
          </a:bodyPr>
          <a:lstStyle/>
          <a:p>
            <a:pPr lvl="0">
              <a:lnSpc>
                <a:spcPts val="1300"/>
              </a:lnSpc>
              <a:buClr>
                <a:srgbClr val="000000"/>
              </a:buClr>
              <a:buSzPts val="900"/>
            </a:pP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速硬性の高いアンカーゲルは約</a:t>
            </a:r>
            <a:r>
              <a:rPr lang="en-US" altLang="ja-JP" sz="900" dirty="0">
                <a:solidFill>
                  <a:srgbClr val="6C6C6C"/>
                </a:solidFill>
                <a:latin typeface="メイリオ" panose="020B0604030504040204" pitchFamily="50" charset="-128"/>
                <a:ea typeface="メイリオ" panose="020B0604030504040204" pitchFamily="50" charset="-128"/>
                <a:cs typeface="M PLUS 1"/>
                <a:sym typeface="M PLUS 1"/>
              </a:rPr>
              <a:t>1</a:t>
            </a: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日で、コンクリート</a:t>
            </a:r>
            <a:r>
              <a:rPr lang="en-US" altLang="ja-JP" sz="900" dirty="0">
                <a:solidFill>
                  <a:srgbClr val="6C6C6C"/>
                </a:solidFill>
                <a:latin typeface="メイリオ" panose="020B0604030504040204" pitchFamily="50" charset="-128"/>
                <a:ea typeface="メイリオ" panose="020B0604030504040204" pitchFamily="50" charset="-128"/>
                <a:cs typeface="M PLUS 1"/>
                <a:sym typeface="M PLUS 1"/>
              </a:rPr>
              <a:t>7</a:t>
            </a: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日後相当の強度を実現。袋内で水と混合させるだけで生成でき、基礎工事を大幅に効率化します。</a:t>
            </a:r>
            <a:r>
              <a:rPr lang="en-US" altLang="ja-JP" sz="700" dirty="0">
                <a:solidFill>
                  <a:srgbClr val="6C6C6C"/>
                </a:solidFill>
                <a:latin typeface="メイリオ" panose="020B0604030504040204" pitchFamily="50" charset="-128"/>
                <a:ea typeface="メイリオ" panose="020B0604030504040204" pitchFamily="50" charset="-128"/>
                <a:cs typeface="M PLUS 1"/>
                <a:sym typeface="M PLUS 1"/>
              </a:rPr>
              <a:t> </a:t>
            </a:r>
          </a:p>
          <a:p>
            <a:pPr lvl="0">
              <a:lnSpc>
                <a:spcPts val="1000"/>
              </a:lnSpc>
              <a:buClr>
                <a:srgbClr val="000000"/>
              </a:buClr>
              <a:buSzPts val="900"/>
            </a:pPr>
            <a:r>
              <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rPr>
              <a:t>※</a:t>
            </a: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耐収縮性、耐腐食性はコンクリート同等です。　</a:t>
            </a:r>
            <a:endPar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endParaRPr>
          </a:p>
          <a:p>
            <a:pPr lvl="0">
              <a:lnSpc>
                <a:spcPts val="1000"/>
              </a:lnSpc>
              <a:buClr>
                <a:srgbClr val="000000"/>
              </a:buClr>
              <a:buSzPts val="900"/>
            </a:pPr>
            <a:r>
              <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rPr>
              <a:t>※</a:t>
            </a: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事前に砕石を水で湿らせておく必要はありません。</a:t>
            </a:r>
            <a:endParaRPr sz="6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sp>
        <p:nvSpPr>
          <p:cNvPr id="27" name="object 4">
            <a:extLst>
              <a:ext uri="{FF2B5EF4-FFF2-40B4-BE49-F238E27FC236}">
                <a16:creationId xmlns:a16="http://schemas.microsoft.com/office/drawing/2014/main" id="{D09BD3E7-E7B0-4B6E-ACD6-FC6BD1A7A652}"/>
              </a:ext>
            </a:extLst>
          </p:cNvPr>
          <p:cNvSpPr txBox="1"/>
          <p:nvPr/>
        </p:nvSpPr>
        <p:spPr>
          <a:xfrm>
            <a:off x="5937226" y="5815371"/>
            <a:ext cx="1988054" cy="413318"/>
          </a:xfrm>
          <a:prstGeom prst="rect">
            <a:avLst/>
          </a:prstGeom>
        </p:spPr>
        <p:txBody>
          <a:bodyPr wrap="square" lIns="0" tIns="0" rIns="0" bIns="0">
            <a:spAutoFit/>
          </a:bodyPr>
          <a:lstStyle/>
          <a:p>
            <a:pPr marL="8978">
              <a:defRPr/>
            </a:pPr>
            <a:r>
              <a:rPr lang="en-US" altLang="ja-JP" sz="4029" baseline="-2923" dirty="0">
                <a:solidFill>
                  <a:srgbClr val="818282"/>
                </a:solidFill>
                <a:latin typeface="メイリオ" panose="020B0604030504040204" pitchFamily="50" charset="-128"/>
                <a:ea typeface="メイリオ" panose="020B0604030504040204" pitchFamily="50" charset="-128"/>
                <a:cs typeface="Century Gothic"/>
              </a:rPr>
              <a:t>03</a:t>
            </a:r>
            <a:r>
              <a:rPr lang="ja-JP" altLang="en-US" sz="1500" baseline="-2923" dirty="0">
                <a:solidFill>
                  <a:srgbClr val="6C6C6C"/>
                </a:solidFill>
                <a:latin typeface="メイリオ" panose="020B0604030504040204" pitchFamily="50" charset="-128"/>
                <a:ea typeface="メイリオ" panose="020B0604030504040204" pitchFamily="50" charset="-128"/>
                <a:cs typeface="Century Gothic"/>
              </a:rPr>
              <a:t> </a:t>
            </a:r>
            <a:r>
              <a:rPr lang="ja-JP" altLang="en-US" sz="1500" dirty="0">
                <a:solidFill>
                  <a:srgbClr val="6C6C6C"/>
                </a:solidFill>
                <a:latin typeface="メイリオ" panose="020B0604030504040204" pitchFamily="50" charset="-128"/>
                <a:ea typeface="メイリオ" panose="020B0604030504040204" pitchFamily="50" charset="-128"/>
                <a:cs typeface="Microsoft JhengHei"/>
              </a:rPr>
              <a:t>環境への配慮</a:t>
            </a:r>
          </a:p>
        </p:txBody>
      </p:sp>
      <p:sp>
        <p:nvSpPr>
          <p:cNvPr id="28" name="Google Shape;34;g3585432ff3e_0_1">
            <a:extLst>
              <a:ext uri="{FF2B5EF4-FFF2-40B4-BE49-F238E27FC236}">
                <a16:creationId xmlns:a16="http://schemas.microsoft.com/office/drawing/2014/main" id="{77B52161-2978-4FF8-A2F5-D0662382B39E}"/>
              </a:ext>
            </a:extLst>
          </p:cNvPr>
          <p:cNvSpPr txBox="1"/>
          <p:nvPr/>
        </p:nvSpPr>
        <p:spPr>
          <a:xfrm>
            <a:off x="5937226" y="6282357"/>
            <a:ext cx="2193536" cy="500137"/>
          </a:xfrm>
          <a:prstGeom prst="rect">
            <a:avLst/>
          </a:prstGeom>
          <a:noFill/>
          <a:ln>
            <a:noFill/>
          </a:ln>
        </p:spPr>
        <p:txBody>
          <a:bodyPr spcFirstLastPara="1" wrap="square" lIns="0" tIns="0" rIns="0" bIns="0" anchor="t" anchorCtr="0">
            <a:spAutoFit/>
          </a:bodyPr>
          <a:lstStyle/>
          <a:p>
            <a:pPr lvl="0">
              <a:lnSpc>
                <a:spcPts val="1300"/>
              </a:lnSpc>
              <a:buClr>
                <a:srgbClr val="000000"/>
              </a:buClr>
              <a:buSzPts val="900"/>
            </a:pPr>
            <a:r>
              <a:rPr lang="ja-JP" altLang="en-US" sz="900" dirty="0">
                <a:solidFill>
                  <a:srgbClr val="6C6C6C"/>
                </a:solidFill>
                <a:latin typeface="メイリオ" panose="020B0604030504040204" pitchFamily="50" charset="-128"/>
                <a:ea typeface="メイリオ" panose="020B0604030504040204" pitchFamily="50" charset="-128"/>
                <a:cs typeface="M PLUS 1"/>
                <a:sym typeface="M PLUS 1"/>
              </a:rPr>
              <a:t>基礎のサイズが小さくなることで発生する残土量、基礎部に使用するコンクリートの削減にもつながります。</a:t>
            </a:r>
            <a:endParaRPr sz="9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cxnSp>
        <p:nvCxnSpPr>
          <p:cNvPr id="29" name="Google Shape;38;g3585432ff3e_0_1">
            <a:extLst>
              <a:ext uri="{FF2B5EF4-FFF2-40B4-BE49-F238E27FC236}">
                <a16:creationId xmlns:a16="http://schemas.microsoft.com/office/drawing/2014/main" id="{BFB5AC4C-02F4-45DB-AF9B-95BE564683DD}"/>
              </a:ext>
            </a:extLst>
          </p:cNvPr>
          <p:cNvCxnSpPr>
            <a:cxnSpLocks/>
          </p:cNvCxnSpPr>
          <p:nvPr/>
        </p:nvCxnSpPr>
        <p:spPr>
          <a:xfrm>
            <a:off x="8415475" y="2008383"/>
            <a:ext cx="2028575" cy="0"/>
          </a:xfrm>
          <a:prstGeom prst="straightConnector1">
            <a:avLst/>
          </a:prstGeom>
          <a:noFill/>
          <a:ln w="9525" cap="flat" cmpd="sng">
            <a:solidFill>
              <a:schemeClr val="dk2"/>
            </a:solidFill>
            <a:prstDash val="dot"/>
            <a:round/>
            <a:headEnd type="none" w="med" len="med"/>
            <a:tailEnd type="none" w="med" len="med"/>
          </a:ln>
        </p:spPr>
      </p:cxnSp>
      <p:cxnSp>
        <p:nvCxnSpPr>
          <p:cNvPr id="31" name="Google Shape;38;g3585432ff3e_0_1">
            <a:extLst>
              <a:ext uri="{FF2B5EF4-FFF2-40B4-BE49-F238E27FC236}">
                <a16:creationId xmlns:a16="http://schemas.microsoft.com/office/drawing/2014/main" id="{EFBFEB36-B3BE-42BF-84EE-B33945B0644A}"/>
              </a:ext>
            </a:extLst>
          </p:cNvPr>
          <p:cNvCxnSpPr>
            <a:cxnSpLocks/>
          </p:cNvCxnSpPr>
          <p:nvPr/>
        </p:nvCxnSpPr>
        <p:spPr>
          <a:xfrm>
            <a:off x="5898984" y="6191165"/>
            <a:ext cx="2215624" cy="0"/>
          </a:xfrm>
          <a:prstGeom prst="straightConnector1">
            <a:avLst/>
          </a:prstGeom>
          <a:noFill/>
          <a:ln w="9525" cap="flat" cmpd="sng">
            <a:solidFill>
              <a:schemeClr val="dk2"/>
            </a:solidFill>
            <a:prstDash val="dot"/>
            <a:round/>
            <a:headEnd type="none" w="med" len="med"/>
            <a:tailEnd type="none" w="med" len="med"/>
          </a:ln>
        </p:spPr>
      </p:cxnSp>
      <p:cxnSp>
        <p:nvCxnSpPr>
          <p:cNvPr id="32" name="Google Shape;38;g3585432ff3e_0_1">
            <a:extLst>
              <a:ext uri="{FF2B5EF4-FFF2-40B4-BE49-F238E27FC236}">
                <a16:creationId xmlns:a16="http://schemas.microsoft.com/office/drawing/2014/main" id="{81B2E8ED-9347-403A-9273-D885F97FB352}"/>
              </a:ext>
            </a:extLst>
          </p:cNvPr>
          <p:cNvCxnSpPr>
            <a:cxnSpLocks/>
          </p:cNvCxnSpPr>
          <p:nvPr/>
        </p:nvCxnSpPr>
        <p:spPr>
          <a:xfrm>
            <a:off x="220072" y="6245016"/>
            <a:ext cx="3492119" cy="0"/>
          </a:xfrm>
          <a:prstGeom prst="straightConnector1">
            <a:avLst/>
          </a:prstGeom>
          <a:noFill/>
          <a:ln w="9525" cap="flat" cmpd="sng">
            <a:solidFill>
              <a:schemeClr val="dk2"/>
            </a:solidFill>
            <a:prstDash val="dot"/>
            <a:round/>
            <a:headEnd type="none" w="med" len="med"/>
            <a:tailEnd type="none" w="med" len="med"/>
          </a:ln>
        </p:spPr>
      </p:cxnSp>
      <p:sp>
        <p:nvSpPr>
          <p:cNvPr id="30" name="object 4">
            <a:extLst>
              <a:ext uri="{FF2B5EF4-FFF2-40B4-BE49-F238E27FC236}">
                <a16:creationId xmlns:a16="http://schemas.microsoft.com/office/drawing/2014/main" id="{6B011F85-F13E-49FE-9367-E597A2E84F7F}"/>
              </a:ext>
            </a:extLst>
          </p:cNvPr>
          <p:cNvSpPr txBox="1"/>
          <p:nvPr/>
        </p:nvSpPr>
        <p:spPr>
          <a:xfrm>
            <a:off x="213723" y="5652818"/>
            <a:ext cx="460813" cy="620042"/>
          </a:xfrm>
          <a:prstGeom prst="rect">
            <a:avLst/>
          </a:prstGeom>
        </p:spPr>
        <p:txBody>
          <a:bodyPr wrap="square" lIns="0" tIns="0" rIns="0" bIns="0">
            <a:spAutoFit/>
          </a:bodyPr>
          <a:lstStyle/>
          <a:p>
            <a:pPr marL="8978">
              <a:defRPr/>
            </a:pPr>
            <a:r>
              <a:rPr lang="en-US" altLang="ja-JP" sz="4029" baseline="-2923" dirty="0">
                <a:solidFill>
                  <a:srgbClr val="818282"/>
                </a:solidFill>
                <a:latin typeface="メイリオ" panose="020B0604030504040204" pitchFamily="50" charset="-128"/>
                <a:ea typeface="メイリオ" panose="020B0604030504040204" pitchFamily="50" charset="-128"/>
                <a:cs typeface="Century Gothic"/>
              </a:rPr>
              <a:t>02</a:t>
            </a:r>
            <a:endParaRPr lang="ja-JP" altLang="en-US" sz="1500" dirty="0">
              <a:solidFill>
                <a:srgbClr val="6C6C6C"/>
              </a:solidFill>
              <a:latin typeface="メイリオ" panose="020B0604030504040204" pitchFamily="50" charset="-128"/>
              <a:ea typeface="メイリオ" panose="020B0604030504040204" pitchFamily="50" charset="-128"/>
              <a:cs typeface="Microsoft JhengHei"/>
            </a:endParaRPr>
          </a:p>
        </p:txBody>
      </p:sp>
      <p:sp>
        <p:nvSpPr>
          <p:cNvPr id="43" name="Google Shape;34;g3585432ff3e_0_1">
            <a:extLst>
              <a:ext uri="{FF2B5EF4-FFF2-40B4-BE49-F238E27FC236}">
                <a16:creationId xmlns:a16="http://schemas.microsoft.com/office/drawing/2014/main" id="{6DAE1D09-E96A-4067-8463-9A93CB15EC8A}"/>
              </a:ext>
            </a:extLst>
          </p:cNvPr>
          <p:cNvSpPr txBox="1"/>
          <p:nvPr/>
        </p:nvSpPr>
        <p:spPr>
          <a:xfrm>
            <a:off x="339340" y="2192845"/>
            <a:ext cx="2089035" cy="1500411"/>
          </a:xfrm>
          <a:prstGeom prst="rect">
            <a:avLst/>
          </a:prstGeom>
          <a:noFill/>
          <a:ln>
            <a:noFill/>
          </a:ln>
        </p:spPr>
        <p:txBody>
          <a:bodyPr spcFirstLastPara="1" wrap="square" lIns="0" tIns="0" rIns="0" bIns="0" anchor="t" anchorCtr="0">
            <a:spAutoFit/>
          </a:bodyPr>
          <a:lstStyle/>
          <a:p>
            <a:pPr lvl="0">
              <a:lnSpc>
                <a:spcPts val="1300"/>
              </a:lnSpc>
              <a:buClr>
                <a:srgbClr val="000000"/>
              </a:buClr>
              <a:buSzPts val="900"/>
            </a:pPr>
            <a:r>
              <a:rPr lang="ja-JP" altLang="en-US" sz="1000" b="1"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独立基礎仕様</a:t>
            </a:r>
            <a:endParaRPr lang="en-US" altLang="ja-JP" sz="1000" b="1"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a:p>
            <a:pPr lvl="0">
              <a:lnSpc>
                <a:spcPts val="1300"/>
              </a:lnSpc>
              <a:buClr>
                <a:srgbClr val="000000"/>
              </a:buClr>
              <a:buSzPts val="900"/>
            </a:pPr>
            <a:r>
              <a:rPr lang="ja-JP" altLang="en-US" sz="800" dirty="0">
                <a:solidFill>
                  <a:srgbClr val="6C6C6C"/>
                </a:solidFill>
                <a:latin typeface="メイリオ" panose="020B0604030504040204" pitchFamily="50" charset="-128"/>
                <a:ea typeface="メイリオ" panose="020B0604030504040204" pitchFamily="50" charset="-128"/>
                <a:cs typeface="M PLUS 1"/>
                <a:sym typeface="M PLUS 1"/>
              </a:rPr>
              <a:t>鋼製基礎部材を地面に打ち込み、基礎と一体化することで、強度を担保しながら基礎掘削体積を約</a:t>
            </a:r>
            <a:r>
              <a:rPr lang="en-US" altLang="ja-JP" sz="800" dirty="0">
                <a:solidFill>
                  <a:srgbClr val="6C6C6C"/>
                </a:solidFill>
                <a:latin typeface="メイリオ" panose="020B0604030504040204" pitchFamily="50" charset="-128"/>
                <a:ea typeface="メイリオ" panose="020B0604030504040204" pitchFamily="50" charset="-128"/>
                <a:cs typeface="M PLUS 1"/>
                <a:sym typeface="M PLUS 1"/>
              </a:rPr>
              <a:t>60</a:t>
            </a:r>
            <a:r>
              <a:rPr lang="ja-JP" altLang="en-US" sz="800" dirty="0">
                <a:solidFill>
                  <a:srgbClr val="6C6C6C"/>
                </a:solidFill>
                <a:latin typeface="メイリオ" panose="020B0604030504040204" pitchFamily="50" charset="-128"/>
                <a:ea typeface="メイリオ" panose="020B0604030504040204" pitchFamily="50" charset="-128"/>
                <a:cs typeface="M PLUS 1"/>
                <a:sym typeface="M PLUS 1"/>
              </a:rPr>
              <a:t>％削減できる仕様です。基礎掘削、残土量が大幅削減し、施工の負担を減らします。隣地境界に寄せることで、柱背面から隣地境界までの距離を偏芯基礎部材を使用した場合と同じにすることが可能です。</a:t>
            </a:r>
            <a:r>
              <a:rPr lang="en-US" altLang="ja-JP" sz="700" dirty="0">
                <a:solidFill>
                  <a:srgbClr val="6C6C6C"/>
                </a:solidFill>
                <a:latin typeface="メイリオ" panose="020B0604030504040204" pitchFamily="50" charset="-128"/>
                <a:ea typeface="メイリオ" panose="020B0604030504040204" pitchFamily="50" charset="-128"/>
                <a:cs typeface="M PLUS 1"/>
                <a:sym typeface="M PLUS 1"/>
              </a:rPr>
              <a:t> </a:t>
            </a:r>
          </a:p>
          <a:p>
            <a:pPr lvl="0">
              <a:lnSpc>
                <a:spcPts val="1300"/>
              </a:lnSpc>
              <a:buClr>
                <a:srgbClr val="000000"/>
              </a:buClr>
              <a:buSzPts val="900"/>
            </a:pPr>
            <a:r>
              <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rPr>
              <a:t>※</a:t>
            </a: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四捨五入による端数調整をしています。</a:t>
            </a:r>
            <a:endParaRPr sz="6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sp>
        <p:nvSpPr>
          <p:cNvPr id="44" name="Google Shape;34;g3585432ff3e_0_1">
            <a:extLst>
              <a:ext uri="{FF2B5EF4-FFF2-40B4-BE49-F238E27FC236}">
                <a16:creationId xmlns:a16="http://schemas.microsoft.com/office/drawing/2014/main" id="{12C7E5AA-DCE7-45C5-B407-948E02601335}"/>
              </a:ext>
            </a:extLst>
          </p:cNvPr>
          <p:cNvSpPr txBox="1"/>
          <p:nvPr/>
        </p:nvSpPr>
        <p:spPr>
          <a:xfrm>
            <a:off x="4386835" y="2192845"/>
            <a:ext cx="1988054" cy="1256754"/>
          </a:xfrm>
          <a:prstGeom prst="rect">
            <a:avLst/>
          </a:prstGeom>
          <a:noFill/>
          <a:ln>
            <a:noFill/>
          </a:ln>
        </p:spPr>
        <p:txBody>
          <a:bodyPr spcFirstLastPara="1" wrap="square" lIns="0" tIns="0" rIns="0" bIns="0" anchor="t" anchorCtr="0">
            <a:spAutoFit/>
          </a:bodyPr>
          <a:lstStyle/>
          <a:p>
            <a:pPr lvl="0">
              <a:lnSpc>
                <a:spcPts val="1300"/>
              </a:lnSpc>
              <a:buClr>
                <a:srgbClr val="000000"/>
              </a:buClr>
              <a:buSzPts val="900"/>
            </a:pPr>
            <a:r>
              <a:rPr lang="ja-JP" altLang="en-US" sz="1000" b="1"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土間コンクリート併用基礎仕様</a:t>
            </a:r>
            <a:endParaRPr lang="en-US" altLang="ja-JP" sz="1000" b="1"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a:p>
            <a:pPr lvl="0">
              <a:lnSpc>
                <a:spcPts val="1300"/>
              </a:lnSpc>
              <a:buClr>
                <a:srgbClr val="000000"/>
              </a:buClr>
              <a:buSzPts val="900"/>
            </a:pPr>
            <a:r>
              <a:rPr lang="ja-JP" altLang="en-US" sz="800" dirty="0">
                <a:solidFill>
                  <a:srgbClr val="6C6C6C"/>
                </a:solidFill>
                <a:latin typeface="メイリオ" panose="020B0604030504040204" pitchFamily="50" charset="-128"/>
                <a:ea typeface="メイリオ" panose="020B0604030504040204" pitchFamily="50" charset="-128"/>
                <a:cs typeface="M PLUS 1"/>
                <a:sym typeface="M PLUS 1"/>
              </a:rPr>
              <a:t>柱に補強部品を取り付け、基礎と一体化することで、強度を担保しながら基礎掘削体積を約</a:t>
            </a:r>
            <a:r>
              <a:rPr lang="en-US" altLang="ja-JP" sz="800" dirty="0">
                <a:solidFill>
                  <a:srgbClr val="6C6C6C"/>
                </a:solidFill>
                <a:latin typeface="メイリオ" panose="020B0604030504040204" pitchFamily="50" charset="-128"/>
                <a:ea typeface="メイリオ" panose="020B0604030504040204" pitchFamily="50" charset="-128"/>
                <a:cs typeface="M PLUS 1"/>
                <a:sym typeface="M PLUS 1"/>
              </a:rPr>
              <a:t>50</a:t>
            </a:r>
            <a:r>
              <a:rPr lang="ja-JP" altLang="en-US" sz="800" dirty="0">
                <a:solidFill>
                  <a:srgbClr val="6C6C6C"/>
                </a:solidFill>
                <a:latin typeface="メイリオ" panose="020B0604030504040204" pitchFamily="50" charset="-128"/>
                <a:ea typeface="メイリオ" panose="020B0604030504040204" pitchFamily="50" charset="-128"/>
                <a:cs typeface="M PLUS 1"/>
                <a:sym typeface="M PLUS 1"/>
              </a:rPr>
              <a:t>％削減できる仕様です。基礎部表面積も削減されるため、はつり作業の負担も減らします。</a:t>
            </a:r>
            <a:endParaRPr lang="en-US" altLang="ja-JP" sz="800" dirty="0">
              <a:solidFill>
                <a:srgbClr val="6C6C6C"/>
              </a:solidFill>
              <a:latin typeface="メイリオ" panose="020B0604030504040204" pitchFamily="50" charset="-128"/>
              <a:ea typeface="メイリオ" panose="020B0604030504040204" pitchFamily="50" charset="-128"/>
              <a:cs typeface="M PLUS 1"/>
              <a:sym typeface="M PLUS 1"/>
            </a:endParaRPr>
          </a:p>
          <a:p>
            <a:pPr lvl="0">
              <a:lnSpc>
                <a:spcPts val="1000"/>
              </a:lnSpc>
              <a:buClr>
                <a:srgbClr val="000000"/>
              </a:buClr>
              <a:buSzPts val="900"/>
            </a:pPr>
            <a:r>
              <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rPr>
              <a:t>※</a:t>
            </a: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土間コンクリートが事前に敷いてある場合、土間コンクリートと一体で施工する場合のどちらにも対応可能です。</a:t>
            </a:r>
            <a:endParaRPr lang="ja-JP" altLang="en-US" sz="600" b="0" i="0" u="none" strike="noStrike" cap="none" dirty="0">
              <a:solidFill>
                <a:srgbClr val="6C6C6C"/>
              </a:solidFill>
              <a:latin typeface="メイリオ" panose="020B0604030504040204" pitchFamily="50" charset="-128"/>
              <a:ea typeface="メイリオ" panose="020B0604030504040204" pitchFamily="50" charset="-128"/>
              <a:cs typeface="M PLUS 1"/>
              <a:sym typeface="M PLUS 1"/>
            </a:endParaRPr>
          </a:p>
        </p:txBody>
      </p:sp>
      <p:pic>
        <p:nvPicPr>
          <p:cNvPr id="53" name="Google Shape;765;g33e3a833aba_0_2">
            <a:extLst>
              <a:ext uri="{FF2B5EF4-FFF2-40B4-BE49-F238E27FC236}">
                <a16:creationId xmlns:a16="http://schemas.microsoft.com/office/drawing/2014/main" id="{0348F8F7-CAB0-4174-BBB8-6B7645DA2185}"/>
              </a:ext>
            </a:extLst>
          </p:cNvPr>
          <p:cNvPicPr preferRelativeResize="0"/>
          <p:nvPr/>
        </p:nvPicPr>
        <p:blipFill rotWithShape="1">
          <a:blip r:embed="rId5">
            <a:alphaModFix/>
          </a:blip>
          <a:srcRect/>
          <a:stretch/>
        </p:blipFill>
        <p:spPr>
          <a:xfrm>
            <a:off x="6059047" y="518779"/>
            <a:ext cx="398529" cy="192112"/>
          </a:xfrm>
          <a:prstGeom prst="rect">
            <a:avLst/>
          </a:prstGeom>
          <a:noFill/>
          <a:ln>
            <a:noFill/>
          </a:ln>
        </p:spPr>
      </p:pic>
      <p:pic>
        <p:nvPicPr>
          <p:cNvPr id="39" name="図 38">
            <a:extLst>
              <a:ext uri="{FF2B5EF4-FFF2-40B4-BE49-F238E27FC236}">
                <a16:creationId xmlns:a16="http://schemas.microsoft.com/office/drawing/2014/main" id="{811ABF49-C3CB-40CC-8B48-62F257D2A8AC}"/>
              </a:ext>
            </a:extLst>
          </p:cNvPr>
          <p:cNvPicPr>
            <a:picLocks noChangeAspect="1"/>
          </p:cNvPicPr>
          <p:nvPr/>
        </p:nvPicPr>
        <p:blipFill rotWithShape="1">
          <a:blip r:embed="rId6"/>
          <a:srcRect l="5079" t="4384" r="6041" b="10737"/>
          <a:stretch/>
        </p:blipFill>
        <p:spPr>
          <a:xfrm>
            <a:off x="6439326" y="2057721"/>
            <a:ext cx="1687723" cy="1327229"/>
          </a:xfrm>
          <a:prstGeom prst="rect">
            <a:avLst/>
          </a:prstGeom>
        </p:spPr>
      </p:pic>
      <p:pic>
        <p:nvPicPr>
          <p:cNvPr id="41" name="図 40">
            <a:extLst>
              <a:ext uri="{FF2B5EF4-FFF2-40B4-BE49-F238E27FC236}">
                <a16:creationId xmlns:a16="http://schemas.microsoft.com/office/drawing/2014/main" id="{0321708F-B220-421A-87B9-85E5873C2EB4}"/>
              </a:ext>
            </a:extLst>
          </p:cNvPr>
          <p:cNvPicPr>
            <a:picLocks noChangeAspect="1"/>
          </p:cNvPicPr>
          <p:nvPr/>
        </p:nvPicPr>
        <p:blipFill rotWithShape="1">
          <a:blip r:embed="rId7"/>
          <a:srcRect l="5982" t="7546" r="12273" b="3136"/>
          <a:stretch/>
        </p:blipFill>
        <p:spPr>
          <a:xfrm>
            <a:off x="2526558" y="2057721"/>
            <a:ext cx="1575860" cy="1333698"/>
          </a:xfrm>
          <a:prstGeom prst="rect">
            <a:avLst/>
          </a:prstGeom>
        </p:spPr>
      </p:pic>
      <p:sp>
        <p:nvSpPr>
          <p:cNvPr id="83" name="楕円 82">
            <a:extLst>
              <a:ext uri="{FF2B5EF4-FFF2-40B4-BE49-F238E27FC236}">
                <a16:creationId xmlns:a16="http://schemas.microsoft.com/office/drawing/2014/main" id="{3E20E706-E4F3-42D3-8138-065BF0FA0CF7}"/>
              </a:ext>
            </a:extLst>
          </p:cNvPr>
          <p:cNvSpPr/>
          <p:nvPr/>
        </p:nvSpPr>
        <p:spPr>
          <a:xfrm>
            <a:off x="2533079" y="3006507"/>
            <a:ext cx="474536" cy="474536"/>
          </a:xfrm>
          <a:prstGeom prst="ellipse">
            <a:avLst/>
          </a:prstGeom>
          <a:noFill/>
          <a:ln w="28575">
            <a:solidFill>
              <a:srgbClr val="00B0F0"/>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85" name="楕円 84">
            <a:extLst>
              <a:ext uri="{FF2B5EF4-FFF2-40B4-BE49-F238E27FC236}">
                <a16:creationId xmlns:a16="http://schemas.microsoft.com/office/drawing/2014/main" id="{7D161885-DA22-42D5-89E8-98F16B8DEC25}"/>
              </a:ext>
            </a:extLst>
          </p:cNvPr>
          <p:cNvSpPr/>
          <p:nvPr/>
        </p:nvSpPr>
        <p:spPr>
          <a:xfrm>
            <a:off x="6469589" y="3006507"/>
            <a:ext cx="474536" cy="474536"/>
          </a:xfrm>
          <a:prstGeom prst="ellipse">
            <a:avLst/>
          </a:prstGeom>
          <a:noFill/>
          <a:ln w="28575">
            <a:solidFill>
              <a:srgbClr val="00B0F0"/>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2" name="図 11">
            <a:extLst>
              <a:ext uri="{FF2B5EF4-FFF2-40B4-BE49-F238E27FC236}">
                <a16:creationId xmlns:a16="http://schemas.microsoft.com/office/drawing/2014/main" id="{5F8E085A-1E3F-4321-88B1-6BD623B4FC63}"/>
              </a:ext>
            </a:extLst>
          </p:cNvPr>
          <p:cNvPicPr>
            <a:picLocks noChangeAspect="1"/>
          </p:cNvPicPr>
          <p:nvPr/>
        </p:nvPicPr>
        <p:blipFill>
          <a:blip r:embed="rId8"/>
          <a:stretch>
            <a:fillRect/>
          </a:stretch>
        </p:blipFill>
        <p:spPr>
          <a:xfrm>
            <a:off x="4127988" y="1656192"/>
            <a:ext cx="819532" cy="270802"/>
          </a:xfrm>
          <a:prstGeom prst="rect">
            <a:avLst/>
          </a:prstGeom>
        </p:spPr>
      </p:pic>
      <p:sp>
        <p:nvSpPr>
          <p:cNvPr id="88" name="Google Shape;33;g3585432ff3e_0_1">
            <a:extLst>
              <a:ext uri="{FF2B5EF4-FFF2-40B4-BE49-F238E27FC236}">
                <a16:creationId xmlns:a16="http://schemas.microsoft.com/office/drawing/2014/main" id="{95674D51-8F91-4384-8D0E-655CB82903CD}"/>
              </a:ext>
            </a:extLst>
          </p:cNvPr>
          <p:cNvSpPr txBox="1"/>
          <p:nvPr/>
        </p:nvSpPr>
        <p:spPr>
          <a:xfrm>
            <a:off x="3065576" y="857647"/>
            <a:ext cx="646615" cy="313902"/>
          </a:xfrm>
          <a:prstGeom prst="rect">
            <a:avLst/>
          </a:prstGeom>
          <a:noFill/>
          <a:ln>
            <a:noFill/>
          </a:ln>
        </p:spPr>
        <p:txBody>
          <a:bodyPr spcFirstLastPara="1" wrap="square" lIns="91425" tIns="91425" rIns="91425" bIns="91425" anchor="t" anchorCtr="0">
            <a:spAutoFit/>
          </a:bodyPr>
          <a:lstStyle/>
          <a:p>
            <a:pPr marL="0" marR="0" lvl="0" indent="0" algn="l" rtl="0">
              <a:lnSpc>
                <a:spcPct val="105000"/>
              </a:lnSpc>
              <a:spcBef>
                <a:spcPts val="0"/>
              </a:spcBef>
              <a:spcAft>
                <a:spcPts val="0"/>
              </a:spcAft>
              <a:buClr>
                <a:srgbClr val="000000"/>
              </a:buClr>
              <a:buSzPts val="1400"/>
              <a:buFont typeface="Arial"/>
              <a:buNone/>
            </a:pPr>
            <a:r>
              <a:rPr lang="ja-JP" altLang="en-US" sz="800" b="1" i="0" u="none" strike="noStrike" cap="none" dirty="0">
                <a:solidFill>
                  <a:schemeClr val="bg1">
                    <a:lumMod val="65000"/>
                  </a:schemeClr>
                </a:solidFill>
                <a:latin typeface="メイリオ" panose="020B0604030504040204" pitchFamily="50" charset="-128"/>
                <a:ea typeface="メイリオ" panose="020B0604030504040204" pitchFamily="50" charset="-128"/>
                <a:cs typeface="M PLUS 1"/>
                <a:sym typeface="M PLUS 1"/>
              </a:rPr>
              <a:t>●   ●</a:t>
            </a:r>
            <a:endParaRPr sz="800" b="1" i="0" u="none" strike="noStrike" cap="none" dirty="0">
              <a:solidFill>
                <a:schemeClr val="bg1">
                  <a:lumMod val="65000"/>
                </a:schemeClr>
              </a:solidFill>
              <a:latin typeface="メイリオ" panose="020B0604030504040204" pitchFamily="50" charset="-128"/>
              <a:ea typeface="メイリオ" panose="020B0604030504040204" pitchFamily="50" charset="-128"/>
              <a:cs typeface="M PLUS 1"/>
              <a:sym typeface="M PLUS 1"/>
            </a:endParaRPr>
          </a:p>
        </p:txBody>
      </p:sp>
      <p:sp>
        <p:nvSpPr>
          <p:cNvPr id="90" name="Google Shape;33;g3585432ff3e_0_1">
            <a:extLst>
              <a:ext uri="{FF2B5EF4-FFF2-40B4-BE49-F238E27FC236}">
                <a16:creationId xmlns:a16="http://schemas.microsoft.com/office/drawing/2014/main" id="{CA8E34CF-D706-4E34-8224-932A72E5FBF6}"/>
              </a:ext>
            </a:extLst>
          </p:cNvPr>
          <p:cNvSpPr txBox="1"/>
          <p:nvPr/>
        </p:nvSpPr>
        <p:spPr>
          <a:xfrm>
            <a:off x="4099016" y="857647"/>
            <a:ext cx="646615" cy="313902"/>
          </a:xfrm>
          <a:prstGeom prst="rect">
            <a:avLst/>
          </a:prstGeom>
          <a:noFill/>
          <a:ln>
            <a:noFill/>
          </a:ln>
        </p:spPr>
        <p:txBody>
          <a:bodyPr spcFirstLastPara="1" wrap="square" lIns="91425" tIns="91425" rIns="91425" bIns="91425" anchor="t" anchorCtr="0">
            <a:spAutoFit/>
          </a:bodyPr>
          <a:lstStyle/>
          <a:p>
            <a:pPr marL="0" marR="0" lvl="0" indent="0" algn="l" rtl="0">
              <a:lnSpc>
                <a:spcPct val="105000"/>
              </a:lnSpc>
              <a:spcBef>
                <a:spcPts val="0"/>
              </a:spcBef>
              <a:spcAft>
                <a:spcPts val="0"/>
              </a:spcAft>
              <a:buClr>
                <a:srgbClr val="000000"/>
              </a:buClr>
              <a:buSzPts val="1400"/>
              <a:buFont typeface="Arial"/>
              <a:buNone/>
            </a:pPr>
            <a:r>
              <a:rPr lang="ja-JP" altLang="en-US" sz="800" b="1" i="0" u="none" strike="noStrike" cap="none" dirty="0">
                <a:solidFill>
                  <a:schemeClr val="bg1">
                    <a:lumMod val="65000"/>
                  </a:schemeClr>
                </a:solidFill>
                <a:latin typeface="メイリオ" panose="020B0604030504040204" pitchFamily="50" charset="-128"/>
                <a:ea typeface="メイリオ" panose="020B0604030504040204" pitchFamily="50" charset="-128"/>
                <a:cs typeface="M PLUS 1"/>
                <a:sym typeface="M PLUS 1"/>
              </a:rPr>
              <a:t>●   ●</a:t>
            </a:r>
            <a:endParaRPr sz="800" b="1" i="0" u="none" strike="noStrike" cap="none" dirty="0">
              <a:solidFill>
                <a:schemeClr val="bg1">
                  <a:lumMod val="65000"/>
                </a:schemeClr>
              </a:solidFill>
              <a:latin typeface="メイリオ" panose="020B0604030504040204" pitchFamily="50" charset="-128"/>
              <a:ea typeface="メイリオ" panose="020B0604030504040204" pitchFamily="50" charset="-128"/>
              <a:cs typeface="M PLUS 1"/>
              <a:sym typeface="M PLUS 1"/>
            </a:endParaRPr>
          </a:p>
        </p:txBody>
      </p:sp>
      <p:grpSp>
        <p:nvGrpSpPr>
          <p:cNvPr id="16" name="グループ化 15">
            <a:extLst>
              <a:ext uri="{FF2B5EF4-FFF2-40B4-BE49-F238E27FC236}">
                <a16:creationId xmlns:a16="http://schemas.microsoft.com/office/drawing/2014/main" id="{91A63CD6-BBAC-4B35-875D-E2E1D9FFA60D}"/>
              </a:ext>
            </a:extLst>
          </p:cNvPr>
          <p:cNvGrpSpPr/>
          <p:nvPr/>
        </p:nvGrpSpPr>
        <p:grpSpPr>
          <a:xfrm>
            <a:off x="207487" y="2040364"/>
            <a:ext cx="3894932" cy="3422803"/>
            <a:chOff x="207487" y="2040364"/>
            <a:chExt cx="3894932" cy="3422803"/>
          </a:xfrm>
        </p:grpSpPr>
        <p:cxnSp>
          <p:nvCxnSpPr>
            <p:cNvPr id="86" name="Google Shape;38;g3585432ff3e_0_1">
              <a:extLst>
                <a:ext uri="{FF2B5EF4-FFF2-40B4-BE49-F238E27FC236}">
                  <a16:creationId xmlns:a16="http://schemas.microsoft.com/office/drawing/2014/main" id="{78CB36BC-2F28-4E8A-B06C-F69C2AD220A1}"/>
                </a:ext>
              </a:extLst>
            </p:cNvPr>
            <p:cNvCxnSpPr>
              <a:cxnSpLocks/>
            </p:cNvCxnSpPr>
            <p:nvPr/>
          </p:nvCxnSpPr>
          <p:spPr>
            <a:xfrm>
              <a:off x="225850" y="2054439"/>
              <a:ext cx="3876569" cy="0"/>
            </a:xfrm>
            <a:prstGeom prst="straightConnector1">
              <a:avLst/>
            </a:prstGeom>
            <a:noFill/>
            <a:ln w="38100" cap="flat" cmpd="sng">
              <a:solidFill>
                <a:schemeClr val="accent2">
                  <a:lumMod val="60000"/>
                  <a:lumOff val="40000"/>
                </a:schemeClr>
              </a:solidFill>
              <a:prstDash val="solid"/>
              <a:round/>
              <a:headEnd type="none" w="med" len="med"/>
              <a:tailEnd type="none" w="med" len="med"/>
            </a:ln>
          </p:spPr>
        </p:cxnSp>
        <p:cxnSp>
          <p:nvCxnSpPr>
            <p:cNvPr id="91" name="Google Shape;38;g3585432ff3e_0_1">
              <a:extLst>
                <a:ext uri="{FF2B5EF4-FFF2-40B4-BE49-F238E27FC236}">
                  <a16:creationId xmlns:a16="http://schemas.microsoft.com/office/drawing/2014/main" id="{6DCE9DBC-C705-4285-8781-A7445E8D9504}"/>
                </a:ext>
              </a:extLst>
            </p:cNvPr>
            <p:cNvCxnSpPr>
              <a:cxnSpLocks/>
            </p:cNvCxnSpPr>
            <p:nvPr/>
          </p:nvCxnSpPr>
          <p:spPr>
            <a:xfrm flipH="1">
              <a:off x="207487" y="2040364"/>
              <a:ext cx="18046" cy="3422803"/>
            </a:xfrm>
            <a:prstGeom prst="straightConnector1">
              <a:avLst/>
            </a:prstGeom>
            <a:noFill/>
            <a:ln w="6350" cap="flat" cmpd="sng">
              <a:solidFill>
                <a:schemeClr val="accent2">
                  <a:lumMod val="60000"/>
                  <a:lumOff val="40000"/>
                </a:schemeClr>
              </a:solidFill>
              <a:prstDash val="solid"/>
              <a:round/>
              <a:headEnd type="none" w="med" len="med"/>
              <a:tailEnd type="none" w="med" len="med"/>
            </a:ln>
          </p:spPr>
        </p:cxnSp>
      </p:grpSp>
      <p:grpSp>
        <p:nvGrpSpPr>
          <p:cNvPr id="17" name="グループ化 16">
            <a:extLst>
              <a:ext uri="{FF2B5EF4-FFF2-40B4-BE49-F238E27FC236}">
                <a16:creationId xmlns:a16="http://schemas.microsoft.com/office/drawing/2014/main" id="{5C571F3E-48EF-4940-881A-C4AE06FCE3B6}"/>
              </a:ext>
            </a:extLst>
          </p:cNvPr>
          <p:cNvGrpSpPr/>
          <p:nvPr/>
        </p:nvGrpSpPr>
        <p:grpSpPr>
          <a:xfrm>
            <a:off x="4237384" y="2040364"/>
            <a:ext cx="3893378" cy="3422803"/>
            <a:chOff x="4237384" y="2040364"/>
            <a:chExt cx="3893378" cy="3422803"/>
          </a:xfrm>
        </p:grpSpPr>
        <p:cxnSp>
          <p:nvCxnSpPr>
            <p:cNvPr id="87" name="Google Shape;38;g3585432ff3e_0_1">
              <a:extLst>
                <a:ext uri="{FF2B5EF4-FFF2-40B4-BE49-F238E27FC236}">
                  <a16:creationId xmlns:a16="http://schemas.microsoft.com/office/drawing/2014/main" id="{C549C76A-4AA2-4308-834C-0A44BB3788AF}"/>
                </a:ext>
              </a:extLst>
            </p:cNvPr>
            <p:cNvCxnSpPr>
              <a:cxnSpLocks/>
            </p:cNvCxnSpPr>
            <p:nvPr/>
          </p:nvCxnSpPr>
          <p:spPr>
            <a:xfrm>
              <a:off x="4254193" y="2054439"/>
              <a:ext cx="3876569" cy="0"/>
            </a:xfrm>
            <a:prstGeom prst="straightConnector1">
              <a:avLst/>
            </a:prstGeom>
            <a:noFill/>
            <a:ln w="38100" cap="flat" cmpd="sng">
              <a:solidFill>
                <a:srgbClr val="B2268A"/>
              </a:solidFill>
              <a:prstDash val="solid"/>
              <a:round/>
              <a:headEnd type="none" w="med" len="med"/>
              <a:tailEnd type="none" w="med" len="med"/>
            </a:ln>
          </p:spPr>
        </p:cxnSp>
        <p:cxnSp>
          <p:nvCxnSpPr>
            <p:cNvPr id="92" name="Google Shape;38;g3585432ff3e_0_1">
              <a:extLst>
                <a:ext uri="{FF2B5EF4-FFF2-40B4-BE49-F238E27FC236}">
                  <a16:creationId xmlns:a16="http://schemas.microsoft.com/office/drawing/2014/main" id="{0C70460D-B36C-4D98-83EA-A2344E628DE9}"/>
                </a:ext>
              </a:extLst>
            </p:cNvPr>
            <p:cNvCxnSpPr>
              <a:cxnSpLocks/>
            </p:cNvCxnSpPr>
            <p:nvPr/>
          </p:nvCxnSpPr>
          <p:spPr>
            <a:xfrm flipH="1">
              <a:off x="4237384" y="2040364"/>
              <a:ext cx="18046" cy="3422803"/>
            </a:xfrm>
            <a:prstGeom prst="straightConnector1">
              <a:avLst/>
            </a:prstGeom>
            <a:noFill/>
            <a:ln w="6350" cap="flat" cmpd="sng">
              <a:solidFill>
                <a:srgbClr val="B2268A"/>
              </a:solidFill>
              <a:prstDash val="solid"/>
              <a:round/>
              <a:headEnd type="none" w="med" len="med"/>
              <a:tailEnd type="none" w="med" len="med"/>
            </a:ln>
          </p:spPr>
        </p:cxnSp>
      </p:grpSp>
      <p:cxnSp>
        <p:nvCxnSpPr>
          <p:cNvPr id="61" name="Google Shape;38;g3585432ff3e_0_1">
            <a:extLst>
              <a:ext uri="{FF2B5EF4-FFF2-40B4-BE49-F238E27FC236}">
                <a16:creationId xmlns:a16="http://schemas.microsoft.com/office/drawing/2014/main" id="{2EA9244E-254C-48E6-8352-CCB0B7A01619}"/>
              </a:ext>
            </a:extLst>
          </p:cNvPr>
          <p:cNvCxnSpPr>
            <a:cxnSpLocks/>
          </p:cNvCxnSpPr>
          <p:nvPr/>
        </p:nvCxnSpPr>
        <p:spPr>
          <a:xfrm>
            <a:off x="220072" y="1411952"/>
            <a:ext cx="10216041" cy="0"/>
          </a:xfrm>
          <a:prstGeom prst="straightConnector1">
            <a:avLst/>
          </a:prstGeom>
          <a:noFill/>
          <a:ln w="9525" cap="flat" cmpd="sng">
            <a:solidFill>
              <a:schemeClr val="dk2"/>
            </a:solidFill>
            <a:prstDash val="dot"/>
            <a:round/>
            <a:headEnd type="none" w="med" len="med"/>
            <a:tailEnd type="none" w="med" len="med"/>
          </a:ln>
        </p:spPr>
      </p:cxnSp>
      <p:grpSp>
        <p:nvGrpSpPr>
          <p:cNvPr id="63" name="グループ化 62">
            <a:extLst>
              <a:ext uri="{FF2B5EF4-FFF2-40B4-BE49-F238E27FC236}">
                <a16:creationId xmlns:a16="http://schemas.microsoft.com/office/drawing/2014/main" id="{A7F4F096-6EEB-4D0E-B2D0-DB81DBEE17E9}"/>
              </a:ext>
            </a:extLst>
          </p:cNvPr>
          <p:cNvGrpSpPr/>
          <p:nvPr/>
        </p:nvGrpSpPr>
        <p:grpSpPr>
          <a:xfrm>
            <a:off x="422289" y="3791699"/>
            <a:ext cx="1699135" cy="1576771"/>
            <a:chOff x="336564" y="3791699"/>
            <a:chExt cx="1699135" cy="1576771"/>
          </a:xfrm>
        </p:grpSpPr>
        <p:pic>
          <p:nvPicPr>
            <p:cNvPr id="69" name="図 68">
              <a:extLst>
                <a:ext uri="{FF2B5EF4-FFF2-40B4-BE49-F238E27FC236}">
                  <a16:creationId xmlns:a16="http://schemas.microsoft.com/office/drawing/2014/main" id="{D0A09B0A-261A-4826-94C5-17565E355B16}"/>
                </a:ext>
              </a:extLst>
            </p:cNvPr>
            <p:cNvPicPr>
              <a:picLocks noChangeAspect="1"/>
            </p:cNvPicPr>
            <p:nvPr/>
          </p:nvPicPr>
          <p:blipFill>
            <a:blip r:embed="rId9"/>
            <a:stretch>
              <a:fillRect/>
            </a:stretch>
          </p:blipFill>
          <p:spPr>
            <a:xfrm>
              <a:off x="1071785" y="3791699"/>
              <a:ext cx="963914" cy="1576771"/>
            </a:xfrm>
            <a:prstGeom prst="rect">
              <a:avLst/>
            </a:prstGeom>
          </p:spPr>
        </p:pic>
        <p:sp>
          <p:nvSpPr>
            <p:cNvPr id="70" name="Google Shape;33;g3585432ff3e_0_1">
              <a:extLst>
                <a:ext uri="{FF2B5EF4-FFF2-40B4-BE49-F238E27FC236}">
                  <a16:creationId xmlns:a16="http://schemas.microsoft.com/office/drawing/2014/main" id="{0D061CEF-A7A4-4C39-8125-2D8CFA49616D}"/>
                </a:ext>
              </a:extLst>
            </p:cNvPr>
            <p:cNvSpPr txBox="1"/>
            <p:nvPr/>
          </p:nvSpPr>
          <p:spPr>
            <a:xfrm>
              <a:off x="336564" y="4357571"/>
              <a:ext cx="75061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鋼製基礎部材</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71" name="Google Shape;33;g3585432ff3e_0_1">
              <a:extLst>
                <a:ext uri="{FF2B5EF4-FFF2-40B4-BE49-F238E27FC236}">
                  <a16:creationId xmlns:a16="http://schemas.microsoft.com/office/drawing/2014/main" id="{05AC19D9-457E-434A-AC49-66018D88D9E0}"/>
                </a:ext>
              </a:extLst>
            </p:cNvPr>
            <p:cNvSpPr txBox="1"/>
            <p:nvPr/>
          </p:nvSpPr>
          <p:spPr>
            <a:xfrm>
              <a:off x="336564" y="4698222"/>
              <a:ext cx="75061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カーポート柱</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72" name="Google Shape;33;g3585432ff3e_0_1">
              <a:extLst>
                <a:ext uri="{FF2B5EF4-FFF2-40B4-BE49-F238E27FC236}">
                  <a16:creationId xmlns:a16="http://schemas.microsoft.com/office/drawing/2014/main" id="{C49F483D-064E-4985-AC1C-F0C8128EA9E8}"/>
                </a:ext>
              </a:extLst>
            </p:cNvPr>
            <p:cNvSpPr txBox="1"/>
            <p:nvPr/>
          </p:nvSpPr>
          <p:spPr>
            <a:xfrm>
              <a:off x="336564" y="4885492"/>
              <a:ext cx="75061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柱延長材</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73" name="Google Shape;33;g3585432ff3e_0_1">
              <a:extLst>
                <a:ext uri="{FF2B5EF4-FFF2-40B4-BE49-F238E27FC236}">
                  <a16:creationId xmlns:a16="http://schemas.microsoft.com/office/drawing/2014/main" id="{2DE04E90-20CC-4B5A-956B-C79121D256A0}"/>
                </a:ext>
              </a:extLst>
            </p:cNvPr>
            <p:cNvSpPr txBox="1"/>
            <p:nvPr/>
          </p:nvSpPr>
          <p:spPr>
            <a:xfrm>
              <a:off x="336564" y="5062451"/>
              <a:ext cx="1026160" cy="226216"/>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アンカーゲル</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a:p>
              <a:pPr lvl="0">
                <a:lnSpc>
                  <a:spcPct val="105000"/>
                </a:lnSpc>
                <a:buClr>
                  <a:srgbClr val="000000"/>
                </a:buClr>
                <a:buSzPts val="1400"/>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（速硬特殊セメント）</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cxnSp>
          <p:nvCxnSpPr>
            <p:cNvPr id="65" name="直線コネクタ 64">
              <a:extLst>
                <a:ext uri="{FF2B5EF4-FFF2-40B4-BE49-F238E27FC236}">
                  <a16:creationId xmlns:a16="http://schemas.microsoft.com/office/drawing/2014/main" id="{9C73C040-FEDE-4134-A173-3E9D2DFB0919}"/>
                </a:ext>
              </a:extLst>
            </p:cNvPr>
            <p:cNvCxnSpPr>
              <a:cxnSpLocks/>
            </p:cNvCxnSpPr>
            <p:nvPr/>
          </p:nvCxnSpPr>
          <p:spPr>
            <a:xfrm>
              <a:off x="953669" y="5095133"/>
              <a:ext cx="495228"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82" name="直線コネクタ 81">
              <a:extLst>
                <a:ext uri="{FF2B5EF4-FFF2-40B4-BE49-F238E27FC236}">
                  <a16:creationId xmlns:a16="http://schemas.microsoft.com/office/drawing/2014/main" id="{5C00D573-7E78-45B0-A187-FE993C7BF2A0}"/>
                </a:ext>
              </a:extLst>
            </p:cNvPr>
            <p:cNvCxnSpPr>
              <a:cxnSpLocks/>
            </p:cNvCxnSpPr>
            <p:nvPr/>
          </p:nvCxnSpPr>
          <p:spPr>
            <a:xfrm>
              <a:off x="849644" y="4929455"/>
              <a:ext cx="677791"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84" name="直線コネクタ 83">
              <a:extLst>
                <a:ext uri="{FF2B5EF4-FFF2-40B4-BE49-F238E27FC236}">
                  <a16:creationId xmlns:a16="http://schemas.microsoft.com/office/drawing/2014/main" id="{A5C7C85C-05DE-472F-B900-F8F063807A58}"/>
                </a:ext>
              </a:extLst>
            </p:cNvPr>
            <p:cNvCxnSpPr>
              <a:cxnSpLocks/>
            </p:cNvCxnSpPr>
            <p:nvPr/>
          </p:nvCxnSpPr>
          <p:spPr>
            <a:xfrm>
              <a:off x="953669" y="4738198"/>
              <a:ext cx="573766"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89" name="直線コネクタ 88">
              <a:extLst>
                <a:ext uri="{FF2B5EF4-FFF2-40B4-BE49-F238E27FC236}">
                  <a16:creationId xmlns:a16="http://schemas.microsoft.com/office/drawing/2014/main" id="{9E6D1D6C-1E93-4B8F-BD72-8AA0914CC173}"/>
                </a:ext>
              </a:extLst>
            </p:cNvPr>
            <p:cNvCxnSpPr>
              <a:cxnSpLocks/>
            </p:cNvCxnSpPr>
            <p:nvPr/>
          </p:nvCxnSpPr>
          <p:spPr>
            <a:xfrm>
              <a:off x="920320" y="4414125"/>
              <a:ext cx="498029"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grpSp>
      <p:grpSp>
        <p:nvGrpSpPr>
          <p:cNvPr id="64" name="グループ化 63">
            <a:extLst>
              <a:ext uri="{FF2B5EF4-FFF2-40B4-BE49-F238E27FC236}">
                <a16:creationId xmlns:a16="http://schemas.microsoft.com/office/drawing/2014/main" id="{EFA5FB48-062D-4A07-9282-1254545B7109}"/>
              </a:ext>
            </a:extLst>
          </p:cNvPr>
          <p:cNvGrpSpPr/>
          <p:nvPr/>
        </p:nvGrpSpPr>
        <p:grpSpPr>
          <a:xfrm>
            <a:off x="4369519" y="3862655"/>
            <a:ext cx="2011226" cy="1590285"/>
            <a:chOff x="4340944" y="3862655"/>
            <a:chExt cx="2011226" cy="1590285"/>
          </a:xfrm>
        </p:grpSpPr>
        <p:pic>
          <p:nvPicPr>
            <p:cNvPr id="68" name="図 67">
              <a:extLst>
                <a:ext uri="{FF2B5EF4-FFF2-40B4-BE49-F238E27FC236}">
                  <a16:creationId xmlns:a16="http://schemas.microsoft.com/office/drawing/2014/main" id="{4F28610E-1BCE-47F3-9348-1AE60312D893}"/>
                </a:ext>
              </a:extLst>
            </p:cNvPr>
            <p:cNvPicPr>
              <a:picLocks noChangeAspect="1"/>
            </p:cNvPicPr>
            <p:nvPr/>
          </p:nvPicPr>
          <p:blipFill>
            <a:blip r:embed="rId10"/>
            <a:stretch>
              <a:fillRect/>
            </a:stretch>
          </p:blipFill>
          <p:spPr>
            <a:xfrm>
              <a:off x="5239605" y="4054879"/>
              <a:ext cx="1085114" cy="1398061"/>
            </a:xfrm>
            <a:prstGeom prst="rect">
              <a:avLst/>
            </a:prstGeom>
          </p:spPr>
        </p:pic>
        <p:sp>
          <p:nvSpPr>
            <p:cNvPr id="74" name="Google Shape;33;g3585432ff3e_0_1">
              <a:extLst>
                <a:ext uri="{FF2B5EF4-FFF2-40B4-BE49-F238E27FC236}">
                  <a16:creationId xmlns:a16="http://schemas.microsoft.com/office/drawing/2014/main" id="{A2CD6F01-BE2D-4FF6-8F84-639F88013033}"/>
                </a:ext>
              </a:extLst>
            </p:cNvPr>
            <p:cNvSpPr txBox="1"/>
            <p:nvPr/>
          </p:nvSpPr>
          <p:spPr>
            <a:xfrm>
              <a:off x="4365435" y="4197326"/>
              <a:ext cx="878502" cy="113108"/>
            </a:xfrm>
            <a:prstGeom prst="rect">
              <a:avLst/>
            </a:prstGeom>
            <a:noFill/>
            <a:ln>
              <a:noFill/>
            </a:ln>
          </p:spPr>
          <p:txBody>
            <a:bodyPr spcFirstLastPara="1" wrap="square" lIns="0" tIns="0" rIns="0" bIns="0" anchor="t" anchorCtr="0">
              <a:spAutoFit/>
            </a:bodyPr>
            <a:lstStyle/>
            <a:p>
              <a:pPr lvl="0">
                <a:lnSpc>
                  <a:spcPct val="105000"/>
                </a:lnSpc>
                <a:buClr>
                  <a:srgbClr val="000000"/>
                </a:buClr>
                <a:buSzPts val="1400"/>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表面コンクリート</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75" name="Google Shape;33;g3585432ff3e_0_1">
              <a:extLst>
                <a:ext uri="{FF2B5EF4-FFF2-40B4-BE49-F238E27FC236}">
                  <a16:creationId xmlns:a16="http://schemas.microsoft.com/office/drawing/2014/main" id="{B7AD00EA-42D9-477C-AFFD-98FB1B6B4EE6}"/>
                </a:ext>
              </a:extLst>
            </p:cNvPr>
            <p:cNvSpPr txBox="1"/>
            <p:nvPr/>
          </p:nvSpPr>
          <p:spPr>
            <a:xfrm>
              <a:off x="4365435" y="4389913"/>
              <a:ext cx="96370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全ねじアンカー棒</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78" name="Google Shape;33;g3585432ff3e_0_1">
              <a:extLst>
                <a:ext uri="{FF2B5EF4-FFF2-40B4-BE49-F238E27FC236}">
                  <a16:creationId xmlns:a16="http://schemas.microsoft.com/office/drawing/2014/main" id="{32167114-54D6-44E2-A405-200A50E8B32A}"/>
                </a:ext>
              </a:extLst>
            </p:cNvPr>
            <p:cNvSpPr txBox="1"/>
            <p:nvPr/>
          </p:nvSpPr>
          <p:spPr>
            <a:xfrm>
              <a:off x="5601556" y="3862655"/>
              <a:ext cx="75061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補強プレート</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80" name="Google Shape;33;g3585432ff3e_0_1">
              <a:extLst>
                <a:ext uri="{FF2B5EF4-FFF2-40B4-BE49-F238E27FC236}">
                  <a16:creationId xmlns:a16="http://schemas.microsoft.com/office/drawing/2014/main" id="{328A49BD-8AFE-40C2-8BD1-56EE86898CF5}"/>
                </a:ext>
              </a:extLst>
            </p:cNvPr>
            <p:cNvSpPr txBox="1"/>
            <p:nvPr/>
          </p:nvSpPr>
          <p:spPr>
            <a:xfrm>
              <a:off x="4365435" y="4819991"/>
              <a:ext cx="75061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カーポート柱</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81" name="Google Shape;33;g3585432ff3e_0_1">
              <a:extLst>
                <a:ext uri="{FF2B5EF4-FFF2-40B4-BE49-F238E27FC236}">
                  <a16:creationId xmlns:a16="http://schemas.microsoft.com/office/drawing/2014/main" id="{1A58A01D-48CB-43B1-B810-60E68055772F}"/>
                </a:ext>
              </a:extLst>
            </p:cNvPr>
            <p:cNvSpPr txBox="1"/>
            <p:nvPr/>
          </p:nvSpPr>
          <p:spPr>
            <a:xfrm>
              <a:off x="4365435" y="4612372"/>
              <a:ext cx="963704" cy="113108"/>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補強鉄筋</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sp>
          <p:nvSpPr>
            <p:cNvPr id="93" name="Google Shape;33;g3585432ff3e_0_1">
              <a:extLst>
                <a:ext uri="{FF2B5EF4-FFF2-40B4-BE49-F238E27FC236}">
                  <a16:creationId xmlns:a16="http://schemas.microsoft.com/office/drawing/2014/main" id="{7B519A4E-D1A4-4DD0-93EC-211219AFB91D}"/>
                </a:ext>
              </a:extLst>
            </p:cNvPr>
            <p:cNvSpPr txBox="1"/>
            <p:nvPr/>
          </p:nvSpPr>
          <p:spPr>
            <a:xfrm>
              <a:off x="4340944" y="5062451"/>
              <a:ext cx="1026160" cy="226216"/>
            </a:xfrm>
            <a:prstGeom prst="rect">
              <a:avLst/>
            </a:prstGeom>
            <a:noFill/>
            <a:ln>
              <a:noFill/>
            </a:ln>
          </p:spPr>
          <p:txBody>
            <a:bodyPr spcFirstLastPara="1" wrap="square" lIns="0" tIns="0" rIns="0" bIns="0" anchor="t" anchorCtr="0">
              <a:spAutoFit/>
            </a:bodyPr>
            <a:lstStyle/>
            <a:p>
              <a:pPr marL="0" marR="0" lvl="0" indent="0" rtl="0">
                <a:lnSpc>
                  <a:spcPct val="105000"/>
                </a:lnSpc>
                <a:spcBef>
                  <a:spcPts val="0"/>
                </a:spcBef>
                <a:spcAft>
                  <a:spcPts val="0"/>
                </a:spcAft>
                <a:buClr>
                  <a:srgbClr val="000000"/>
                </a:buClr>
                <a:buSzPts val="1400"/>
                <a:buFont typeface="Arial"/>
                <a:buNone/>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アンカーゲル</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a:p>
              <a:pPr lvl="0">
                <a:lnSpc>
                  <a:spcPct val="105000"/>
                </a:lnSpc>
                <a:buClr>
                  <a:srgbClr val="000000"/>
                </a:buClr>
                <a:buSzPts val="1400"/>
              </a:pPr>
              <a:r>
                <a:rPr lang="ja-JP" altLang="en-US"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rPr>
                <a:t>（速硬特殊セメント）</a:t>
              </a:r>
              <a:endParaRPr lang="en-US" altLang="ja-JP" sz="700" dirty="0">
                <a:solidFill>
                  <a:schemeClr val="tx1">
                    <a:lumMod val="65000"/>
                    <a:lumOff val="35000"/>
                  </a:schemeClr>
                </a:solidFill>
                <a:latin typeface="メイリオ" panose="020B0604030504040204" pitchFamily="50" charset="-128"/>
                <a:ea typeface="メイリオ" panose="020B0604030504040204" pitchFamily="50" charset="-128"/>
                <a:cs typeface="M PLUS 1"/>
                <a:sym typeface="M PLUS 1"/>
              </a:endParaRPr>
            </a:p>
          </p:txBody>
        </p:sp>
        <p:cxnSp>
          <p:nvCxnSpPr>
            <p:cNvPr id="94" name="直線コネクタ 93">
              <a:extLst>
                <a:ext uri="{FF2B5EF4-FFF2-40B4-BE49-F238E27FC236}">
                  <a16:creationId xmlns:a16="http://schemas.microsoft.com/office/drawing/2014/main" id="{5DEB867A-30ED-4C1B-A050-C269CB5E25EF}"/>
                </a:ext>
              </a:extLst>
            </p:cNvPr>
            <p:cNvCxnSpPr>
              <a:cxnSpLocks/>
            </p:cNvCxnSpPr>
            <p:nvPr/>
          </p:nvCxnSpPr>
          <p:spPr>
            <a:xfrm>
              <a:off x="4958049" y="5095133"/>
              <a:ext cx="643507"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95" name="直線コネクタ 94">
              <a:extLst>
                <a:ext uri="{FF2B5EF4-FFF2-40B4-BE49-F238E27FC236}">
                  <a16:creationId xmlns:a16="http://schemas.microsoft.com/office/drawing/2014/main" id="{DA2C3E6C-36A1-4BA3-9AB2-DBB4AA1A1218}"/>
                </a:ext>
              </a:extLst>
            </p:cNvPr>
            <p:cNvCxnSpPr>
              <a:cxnSpLocks/>
            </p:cNvCxnSpPr>
            <p:nvPr/>
          </p:nvCxnSpPr>
          <p:spPr>
            <a:xfrm>
              <a:off x="4958049" y="4861315"/>
              <a:ext cx="731766"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96" name="直線コネクタ 95">
              <a:extLst>
                <a:ext uri="{FF2B5EF4-FFF2-40B4-BE49-F238E27FC236}">
                  <a16:creationId xmlns:a16="http://schemas.microsoft.com/office/drawing/2014/main" id="{B706832E-FB4E-4CB8-9C75-7CBFF7AB0CDB}"/>
                </a:ext>
              </a:extLst>
            </p:cNvPr>
            <p:cNvCxnSpPr>
              <a:cxnSpLocks/>
            </p:cNvCxnSpPr>
            <p:nvPr/>
          </p:nvCxnSpPr>
          <p:spPr>
            <a:xfrm>
              <a:off x="4740742" y="4663316"/>
              <a:ext cx="801756" cy="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97" name="直線コネクタ 96">
              <a:extLst>
                <a:ext uri="{FF2B5EF4-FFF2-40B4-BE49-F238E27FC236}">
                  <a16:creationId xmlns:a16="http://schemas.microsoft.com/office/drawing/2014/main" id="{142B0AAE-31C3-42F0-9D6A-2D43829BF43D}"/>
                </a:ext>
              </a:extLst>
            </p:cNvPr>
            <p:cNvCxnSpPr>
              <a:cxnSpLocks/>
            </p:cNvCxnSpPr>
            <p:nvPr/>
          </p:nvCxnSpPr>
          <p:spPr>
            <a:xfrm>
              <a:off x="5116049" y="4470679"/>
              <a:ext cx="551610" cy="115106"/>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98" name="直線コネクタ 97">
              <a:extLst>
                <a:ext uri="{FF2B5EF4-FFF2-40B4-BE49-F238E27FC236}">
                  <a16:creationId xmlns:a16="http://schemas.microsoft.com/office/drawing/2014/main" id="{397953BC-E510-4C56-966B-08E2C73F1311}"/>
                </a:ext>
              </a:extLst>
            </p:cNvPr>
            <p:cNvCxnSpPr>
              <a:cxnSpLocks/>
            </p:cNvCxnSpPr>
            <p:nvPr/>
          </p:nvCxnSpPr>
          <p:spPr>
            <a:xfrm>
              <a:off x="5103878" y="4268455"/>
              <a:ext cx="506817" cy="158120"/>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cxnSp>
          <p:nvCxnSpPr>
            <p:cNvPr id="99" name="直線コネクタ 98">
              <a:extLst>
                <a:ext uri="{FF2B5EF4-FFF2-40B4-BE49-F238E27FC236}">
                  <a16:creationId xmlns:a16="http://schemas.microsoft.com/office/drawing/2014/main" id="{15C7FF47-64E8-45F1-B892-E08DF8E49314}"/>
                </a:ext>
              </a:extLst>
            </p:cNvPr>
            <p:cNvCxnSpPr>
              <a:cxnSpLocks/>
            </p:cNvCxnSpPr>
            <p:nvPr/>
          </p:nvCxnSpPr>
          <p:spPr>
            <a:xfrm>
              <a:off x="5937226" y="3966140"/>
              <a:ext cx="3730" cy="558964"/>
            </a:xfrm>
            <a:prstGeom prst="line">
              <a:avLst/>
            </a:prstGeom>
            <a:ln w="6350">
              <a:solidFill>
                <a:schemeClr val="tx1">
                  <a:lumMod val="85000"/>
                  <a:lumOff val="15000"/>
                </a:schemeClr>
              </a:solidFill>
              <a:round/>
              <a:tailEnd type="oval" w="sm" len="sm"/>
            </a:ln>
          </p:spPr>
          <p:style>
            <a:lnRef idx="1">
              <a:schemeClr val="accent2"/>
            </a:lnRef>
            <a:fillRef idx="0">
              <a:schemeClr val="accent2"/>
            </a:fillRef>
            <a:effectRef idx="0">
              <a:schemeClr val="accent2"/>
            </a:effectRef>
            <a:fontRef idx="minor">
              <a:schemeClr val="tx1"/>
            </a:fontRef>
          </p:style>
        </p:cxnSp>
      </p:grpSp>
      <p:sp>
        <p:nvSpPr>
          <p:cNvPr id="100" name="Rectangle 9">
            <a:extLst>
              <a:ext uri="{FF2B5EF4-FFF2-40B4-BE49-F238E27FC236}">
                <a16:creationId xmlns:a16="http://schemas.microsoft.com/office/drawing/2014/main" id="{E9134AA9-620E-47E4-8BEC-901E590CACF0}"/>
              </a:ext>
            </a:extLst>
          </p:cNvPr>
          <p:cNvSpPr>
            <a:spLocks noChangeArrowheads="1"/>
          </p:cNvSpPr>
          <p:nvPr/>
        </p:nvSpPr>
        <p:spPr bwMode="auto">
          <a:xfrm>
            <a:off x="1409387" y="7230278"/>
            <a:ext cx="2051511" cy="276999"/>
          </a:xfrm>
          <a:prstGeom prst="rect">
            <a:avLst/>
          </a:prstGeom>
          <a:noFill/>
          <a:ln>
            <a:noFill/>
          </a:ln>
        </p:spPr>
        <p:txBody>
          <a:bodyPr wrap="squar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ja-JP" altLang="en-US" sz="600" dirty="0">
                <a:solidFill>
                  <a:schemeClr val="tx2"/>
                </a:solidFill>
                <a:latin typeface="游ゴシック" panose="020B0400000000000000" pitchFamily="50" charset="-128"/>
                <a:ea typeface="游ゴシック" panose="020B0400000000000000" pitchFamily="50" charset="-128"/>
              </a:rPr>
              <a:t>カーポートスマートクイック基礎工法</a:t>
            </a:r>
            <a:r>
              <a:rPr lang="en-US" altLang="ja-JP" sz="600" dirty="0">
                <a:solidFill>
                  <a:schemeClr val="tx2"/>
                </a:solidFill>
                <a:latin typeface="游ゴシック" panose="020B0400000000000000" pitchFamily="50" charset="-128"/>
                <a:ea typeface="游ゴシック" panose="020B0400000000000000" pitchFamily="50" charset="-128"/>
              </a:rPr>
              <a:t>_</a:t>
            </a:r>
            <a:r>
              <a:rPr lang="ja-JP" altLang="en-US" sz="600" dirty="0">
                <a:solidFill>
                  <a:schemeClr val="tx2"/>
                </a:solidFill>
                <a:latin typeface="游ゴシック" panose="020B0400000000000000" pitchFamily="50" charset="-128"/>
                <a:ea typeface="游ゴシック" panose="020B0400000000000000" pitchFamily="50" charset="-128"/>
              </a:rPr>
              <a:t>商品提案書</a:t>
            </a:r>
          </a:p>
          <a:p>
            <a:pPr>
              <a:spcBef>
                <a:spcPct val="0"/>
              </a:spcBef>
              <a:buNone/>
              <a:defRPr/>
            </a:pPr>
            <a:r>
              <a:rPr lang="en-US" altLang="ja-JP" sz="600" dirty="0">
                <a:solidFill>
                  <a:schemeClr val="tx2"/>
                </a:solidFill>
                <a:latin typeface="游ゴシック" panose="020B0400000000000000" pitchFamily="50" charset="-128"/>
                <a:ea typeface="游ゴシック" panose="020B0400000000000000" pitchFamily="50" charset="-128"/>
              </a:rPr>
              <a:t>SPD_ext_25_028</a:t>
            </a:r>
            <a:r>
              <a:rPr lang="ja-JP" altLang="en-US" sz="600" dirty="0">
                <a:solidFill>
                  <a:schemeClr val="tx2"/>
                </a:solidFill>
                <a:latin typeface="游ゴシック" panose="020B0400000000000000" pitchFamily="50" charset="-128"/>
                <a:ea typeface="游ゴシック" panose="020B0400000000000000" pitchFamily="50" charset="-128"/>
              </a:rPr>
              <a:t>  </a:t>
            </a:r>
            <a:endParaRPr lang="en-US" altLang="ja-JP" sz="600" dirty="0">
              <a:solidFill>
                <a:schemeClr val="tx2"/>
              </a:solidFill>
              <a:latin typeface="游ゴシック" panose="020B0400000000000000" pitchFamily="50" charset="-128"/>
              <a:ea typeface="游ゴシック" panose="020B0400000000000000" pitchFamily="50" charset="-128"/>
            </a:endParaRPr>
          </a:p>
          <a:p>
            <a:pPr>
              <a:spcBef>
                <a:spcPct val="0"/>
              </a:spcBef>
              <a:buNone/>
              <a:defRPr/>
            </a:pPr>
            <a:r>
              <a:rPr lang="en-US" altLang="ja-JP" sz="600" dirty="0">
                <a:solidFill>
                  <a:schemeClr val="tx2"/>
                </a:solidFill>
                <a:latin typeface="游ゴシック" panose="020B0400000000000000" pitchFamily="50" charset="-128"/>
                <a:ea typeface="游ゴシック" panose="020B0400000000000000" pitchFamily="50" charset="-128"/>
              </a:rPr>
              <a:t>2025.05</a:t>
            </a:r>
            <a:r>
              <a:rPr lang="ja-JP" altLang="en-US" sz="600" dirty="0">
                <a:solidFill>
                  <a:schemeClr val="tx2"/>
                </a:solidFill>
                <a:latin typeface="游ゴシック" panose="020B0400000000000000" pitchFamily="50" charset="-128"/>
                <a:ea typeface="游ゴシック" panose="020B0400000000000000" pitchFamily="50" charset="-128"/>
              </a:rPr>
              <a:t>発行</a:t>
            </a:r>
          </a:p>
        </p:txBody>
      </p:sp>
      <p:pic>
        <p:nvPicPr>
          <p:cNvPr id="101" name="図 100">
            <a:extLst>
              <a:ext uri="{FF2B5EF4-FFF2-40B4-BE49-F238E27FC236}">
                <a16:creationId xmlns:a16="http://schemas.microsoft.com/office/drawing/2014/main" id="{2B5E7602-1321-4967-A250-B5D57D1D5C4A}"/>
              </a:ext>
            </a:extLst>
          </p:cNvPr>
          <p:cNvPicPr>
            <a:picLocks noChangeAspect="1"/>
          </p:cNvPicPr>
          <p:nvPr/>
        </p:nvPicPr>
        <p:blipFill>
          <a:blip r:embed="rId11"/>
          <a:stretch>
            <a:fillRect/>
          </a:stretch>
        </p:blipFill>
        <p:spPr>
          <a:xfrm>
            <a:off x="8391890" y="3139979"/>
            <a:ext cx="957934" cy="577216"/>
          </a:xfrm>
          <a:prstGeom prst="rect">
            <a:avLst/>
          </a:prstGeom>
        </p:spPr>
      </p:pic>
      <p:pic>
        <p:nvPicPr>
          <p:cNvPr id="102" name="図 101">
            <a:extLst>
              <a:ext uri="{FF2B5EF4-FFF2-40B4-BE49-F238E27FC236}">
                <a16:creationId xmlns:a16="http://schemas.microsoft.com/office/drawing/2014/main" id="{37A82082-4A9C-4E7D-AD03-30C879BBF6AE}"/>
              </a:ext>
            </a:extLst>
          </p:cNvPr>
          <p:cNvPicPr>
            <a:picLocks noChangeAspect="1"/>
          </p:cNvPicPr>
          <p:nvPr/>
        </p:nvPicPr>
        <p:blipFill>
          <a:blip r:embed="rId12"/>
          <a:stretch>
            <a:fillRect/>
          </a:stretch>
        </p:blipFill>
        <p:spPr>
          <a:xfrm>
            <a:off x="9608569" y="3193235"/>
            <a:ext cx="788453" cy="560022"/>
          </a:xfrm>
          <a:prstGeom prst="rect">
            <a:avLst/>
          </a:prstGeom>
        </p:spPr>
      </p:pic>
      <p:pic>
        <p:nvPicPr>
          <p:cNvPr id="103" name="図 102">
            <a:extLst>
              <a:ext uri="{FF2B5EF4-FFF2-40B4-BE49-F238E27FC236}">
                <a16:creationId xmlns:a16="http://schemas.microsoft.com/office/drawing/2014/main" id="{B714C618-E837-43ED-9163-59E6C207F52A}"/>
              </a:ext>
            </a:extLst>
          </p:cNvPr>
          <p:cNvPicPr>
            <a:picLocks noChangeAspect="1"/>
          </p:cNvPicPr>
          <p:nvPr/>
        </p:nvPicPr>
        <p:blipFill>
          <a:blip r:embed="rId13"/>
          <a:stretch>
            <a:fillRect/>
          </a:stretch>
        </p:blipFill>
        <p:spPr>
          <a:xfrm>
            <a:off x="8280929" y="4034190"/>
            <a:ext cx="1132327" cy="604235"/>
          </a:xfrm>
          <a:prstGeom prst="rect">
            <a:avLst/>
          </a:prstGeom>
        </p:spPr>
      </p:pic>
      <p:pic>
        <p:nvPicPr>
          <p:cNvPr id="104" name="図 103">
            <a:extLst>
              <a:ext uri="{FF2B5EF4-FFF2-40B4-BE49-F238E27FC236}">
                <a16:creationId xmlns:a16="http://schemas.microsoft.com/office/drawing/2014/main" id="{062D2469-EBD9-4F13-B481-B67FD8C2630F}"/>
              </a:ext>
            </a:extLst>
          </p:cNvPr>
          <p:cNvPicPr>
            <a:picLocks noChangeAspect="1"/>
          </p:cNvPicPr>
          <p:nvPr/>
        </p:nvPicPr>
        <p:blipFill>
          <a:blip r:embed="rId14"/>
          <a:stretch>
            <a:fillRect/>
          </a:stretch>
        </p:blipFill>
        <p:spPr>
          <a:xfrm>
            <a:off x="9492161" y="4115039"/>
            <a:ext cx="1066008" cy="542829"/>
          </a:xfrm>
          <a:prstGeom prst="rect">
            <a:avLst/>
          </a:prstGeom>
        </p:spPr>
      </p:pic>
      <p:pic>
        <p:nvPicPr>
          <p:cNvPr id="105" name="図 104">
            <a:extLst>
              <a:ext uri="{FF2B5EF4-FFF2-40B4-BE49-F238E27FC236}">
                <a16:creationId xmlns:a16="http://schemas.microsoft.com/office/drawing/2014/main" id="{CA9791D9-012D-423D-B549-FD16E99D40CC}"/>
              </a:ext>
            </a:extLst>
          </p:cNvPr>
          <p:cNvPicPr>
            <a:picLocks noChangeAspect="1"/>
          </p:cNvPicPr>
          <p:nvPr/>
        </p:nvPicPr>
        <p:blipFill>
          <a:blip r:embed="rId15"/>
          <a:stretch>
            <a:fillRect/>
          </a:stretch>
        </p:blipFill>
        <p:spPr>
          <a:xfrm>
            <a:off x="8297881" y="4963734"/>
            <a:ext cx="1127414" cy="518266"/>
          </a:xfrm>
          <a:prstGeom prst="rect">
            <a:avLst/>
          </a:prstGeom>
        </p:spPr>
      </p:pic>
      <p:pic>
        <p:nvPicPr>
          <p:cNvPr id="106" name="図 105">
            <a:extLst>
              <a:ext uri="{FF2B5EF4-FFF2-40B4-BE49-F238E27FC236}">
                <a16:creationId xmlns:a16="http://schemas.microsoft.com/office/drawing/2014/main" id="{03F85665-3D8C-469A-A411-09564C9D6BE2}"/>
              </a:ext>
            </a:extLst>
          </p:cNvPr>
          <p:cNvPicPr>
            <a:picLocks noChangeAspect="1"/>
          </p:cNvPicPr>
          <p:nvPr/>
        </p:nvPicPr>
        <p:blipFill>
          <a:blip r:embed="rId16"/>
          <a:stretch>
            <a:fillRect/>
          </a:stretch>
        </p:blipFill>
        <p:spPr>
          <a:xfrm>
            <a:off x="9477423" y="4959300"/>
            <a:ext cx="1080746" cy="542829"/>
          </a:xfrm>
          <a:prstGeom prst="rect">
            <a:avLst/>
          </a:prstGeom>
        </p:spPr>
      </p:pic>
      <p:pic>
        <p:nvPicPr>
          <p:cNvPr id="107" name="図 106">
            <a:extLst>
              <a:ext uri="{FF2B5EF4-FFF2-40B4-BE49-F238E27FC236}">
                <a16:creationId xmlns:a16="http://schemas.microsoft.com/office/drawing/2014/main" id="{C8607BD2-4790-4926-8A8C-F653AA208A8E}"/>
              </a:ext>
            </a:extLst>
          </p:cNvPr>
          <p:cNvPicPr>
            <a:picLocks noChangeAspect="1"/>
          </p:cNvPicPr>
          <p:nvPr/>
        </p:nvPicPr>
        <p:blipFill>
          <a:blip r:embed="rId17"/>
          <a:stretch>
            <a:fillRect/>
          </a:stretch>
        </p:blipFill>
        <p:spPr>
          <a:xfrm>
            <a:off x="8331925" y="5930212"/>
            <a:ext cx="1122502" cy="560022"/>
          </a:xfrm>
          <a:prstGeom prst="rect">
            <a:avLst/>
          </a:prstGeom>
        </p:spPr>
      </p:pic>
      <p:pic>
        <p:nvPicPr>
          <p:cNvPr id="108" name="図 107">
            <a:extLst>
              <a:ext uri="{FF2B5EF4-FFF2-40B4-BE49-F238E27FC236}">
                <a16:creationId xmlns:a16="http://schemas.microsoft.com/office/drawing/2014/main" id="{BD06BEE6-9C59-4022-9CE7-5C2B413193A3}"/>
              </a:ext>
            </a:extLst>
          </p:cNvPr>
          <p:cNvPicPr>
            <a:picLocks noChangeAspect="1"/>
          </p:cNvPicPr>
          <p:nvPr/>
        </p:nvPicPr>
        <p:blipFill>
          <a:blip r:embed="rId18"/>
          <a:stretch>
            <a:fillRect/>
          </a:stretch>
        </p:blipFill>
        <p:spPr>
          <a:xfrm>
            <a:off x="9477423" y="5949114"/>
            <a:ext cx="1134783" cy="513355"/>
          </a:xfrm>
          <a:prstGeom prst="rect">
            <a:avLst/>
          </a:prstGeom>
        </p:spPr>
      </p:pic>
      <p:sp>
        <p:nvSpPr>
          <p:cNvPr id="109" name="Google Shape;33;g3585432ff3e_0_1">
            <a:extLst>
              <a:ext uri="{FF2B5EF4-FFF2-40B4-BE49-F238E27FC236}">
                <a16:creationId xmlns:a16="http://schemas.microsoft.com/office/drawing/2014/main" id="{D495896F-5008-4DEE-9C07-9794A6807A0D}"/>
              </a:ext>
            </a:extLst>
          </p:cNvPr>
          <p:cNvSpPr txBox="1"/>
          <p:nvPr/>
        </p:nvSpPr>
        <p:spPr>
          <a:xfrm>
            <a:off x="8415475" y="3763551"/>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カーポート</a:t>
            </a:r>
            <a:r>
              <a:rPr lang="en-US" altLang="ja-JP" sz="600" dirty="0">
                <a:latin typeface="メイリオ" panose="020B0604030504040204" pitchFamily="50" charset="-128"/>
                <a:ea typeface="メイリオ" panose="020B0604030504040204" pitchFamily="50" charset="-128"/>
                <a:cs typeface="M PLUS 1"/>
                <a:sym typeface="M PLUS 1"/>
              </a:rPr>
              <a:t>SC 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0" name="Google Shape;33;g3585432ff3e_0_1">
            <a:extLst>
              <a:ext uri="{FF2B5EF4-FFF2-40B4-BE49-F238E27FC236}">
                <a16:creationId xmlns:a16="http://schemas.microsoft.com/office/drawing/2014/main" id="{31DB30FB-A09C-4944-89E0-C3A5D5C1AAD2}"/>
              </a:ext>
            </a:extLst>
          </p:cNvPr>
          <p:cNvSpPr txBox="1"/>
          <p:nvPr/>
        </p:nvSpPr>
        <p:spPr>
          <a:xfrm>
            <a:off x="9562058" y="3763551"/>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フーゴ</a:t>
            </a:r>
            <a:r>
              <a:rPr lang="en-US" altLang="ja-JP" sz="600" dirty="0">
                <a:latin typeface="メイリオ" panose="020B0604030504040204" pitchFamily="50" charset="-128"/>
                <a:ea typeface="メイリオ" panose="020B0604030504040204" pitchFamily="50" charset="-128"/>
                <a:cs typeface="M PLUS 1"/>
                <a:sym typeface="M PLUS 1"/>
              </a:rPr>
              <a:t>R </a:t>
            </a:r>
            <a:r>
              <a:rPr lang="ja-JP" altLang="en-US" sz="600" dirty="0">
                <a:latin typeface="メイリオ" panose="020B0604030504040204" pitchFamily="50" charset="-128"/>
                <a:ea typeface="メイリオ" panose="020B0604030504040204" pitchFamily="50" charset="-128"/>
                <a:cs typeface="M PLUS 1"/>
                <a:sym typeface="M PLUS 1"/>
              </a:rPr>
              <a:t>両支持 </a:t>
            </a:r>
            <a:r>
              <a:rPr lang="en-US" altLang="ja-JP" sz="600" dirty="0">
                <a:latin typeface="メイリオ" panose="020B0604030504040204" pitchFamily="50" charset="-128"/>
                <a:ea typeface="メイリオ" panose="020B0604030504040204" pitchFamily="50" charset="-128"/>
                <a:cs typeface="M PLUS 1"/>
                <a:sym typeface="M PLUS 1"/>
              </a:rPr>
              <a:t>1</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1" name="Google Shape;33;g3585432ff3e_0_1">
            <a:extLst>
              <a:ext uri="{FF2B5EF4-FFF2-40B4-BE49-F238E27FC236}">
                <a16:creationId xmlns:a16="http://schemas.microsoft.com/office/drawing/2014/main" id="{B9412F10-37B7-42EA-A695-A3185D7F6A7B}"/>
              </a:ext>
            </a:extLst>
          </p:cNvPr>
          <p:cNvSpPr txBox="1"/>
          <p:nvPr/>
        </p:nvSpPr>
        <p:spPr>
          <a:xfrm>
            <a:off x="8415475" y="4680607"/>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フーゴ</a:t>
            </a:r>
            <a:r>
              <a:rPr lang="en-US" altLang="ja-JP" sz="600" dirty="0">
                <a:latin typeface="メイリオ" panose="020B0604030504040204" pitchFamily="50" charset="-128"/>
                <a:ea typeface="メイリオ" panose="020B0604030504040204" pitchFamily="50" charset="-128"/>
                <a:cs typeface="M PLUS 1"/>
                <a:sym typeface="M PLUS 1"/>
              </a:rPr>
              <a:t>R 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2" name="Google Shape;33;g3585432ff3e_0_1">
            <a:extLst>
              <a:ext uri="{FF2B5EF4-FFF2-40B4-BE49-F238E27FC236}">
                <a16:creationId xmlns:a16="http://schemas.microsoft.com/office/drawing/2014/main" id="{964E3F0E-0F36-40B7-A9B9-4257209D725F}"/>
              </a:ext>
            </a:extLst>
          </p:cNvPr>
          <p:cNvSpPr txBox="1"/>
          <p:nvPr/>
        </p:nvSpPr>
        <p:spPr>
          <a:xfrm>
            <a:off x="9562058" y="4680607"/>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フーゴ</a:t>
            </a:r>
            <a:r>
              <a:rPr lang="en-US" altLang="ja-JP" sz="600" dirty="0">
                <a:latin typeface="メイリオ" panose="020B0604030504040204" pitchFamily="50" charset="-128"/>
                <a:ea typeface="メイリオ" panose="020B0604030504040204" pitchFamily="50" charset="-128"/>
                <a:cs typeface="M PLUS 1"/>
                <a:sym typeface="M PLUS 1"/>
              </a:rPr>
              <a:t>R</a:t>
            </a:r>
            <a:r>
              <a:rPr lang="ja-JP" altLang="en-US" sz="600" dirty="0">
                <a:latin typeface="メイリオ" panose="020B0604030504040204" pitchFamily="50" charset="-128"/>
                <a:ea typeface="メイリオ" panose="020B0604030504040204" pitchFamily="50" charset="-128"/>
                <a:cs typeface="M PLUS 1"/>
                <a:sym typeface="M PLUS 1"/>
              </a:rPr>
              <a:t> 袖壁</a:t>
            </a:r>
            <a:r>
              <a:rPr lang="en-US" altLang="ja-JP" sz="600" dirty="0">
                <a:latin typeface="メイリオ" panose="020B0604030504040204" pitchFamily="50" charset="-128"/>
                <a:ea typeface="メイリオ" panose="020B0604030504040204" pitchFamily="50" charset="-128"/>
                <a:cs typeface="M PLUS 1"/>
                <a:sym typeface="M PLUS 1"/>
              </a:rPr>
              <a:t> 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3" name="Google Shape;33;g3585432ff3e_0_1">
            <a:extLst>
              <a:ext uri="{FF2B5EF4-FFF2-40B4-BE49-F238E27FC236}">
                <a16:creationId xmlns:a16="http://schemas.microsoft.com/office/drawing/2014/main" id="{011CDB9C-F5B4-474A-BEBE-3E0E5E647F8E}"/>
              </a:ext>
            </a:extLst>
          </p:cNvPr>
          <p:cNvSpPr txBox="1"/>
          <p:nvPr/>
        </p:nvSpPr>
        <p:spPr>
          <a:xfrm>
            <a:off x="8415475" y="5520589"/>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フーゴ</a:t>
            </a:r>
            <a:r>
              <a:rPr lang="en-US" altLang="ja-JP" sz="600" dirty="0">
                <a:latin typeface="メイリオ" panose="020B0604030504040204" pitchFamily="50" charset="-128"/>
                <a:ea typeface="メイリオ" panose="020B0604030504040204" pitchFamily="50" charset="-128"/>
                <a:cs typeface="M PLUS 1"/>
                <a:sym typeface="M PLUS 1"/>
              </a:rPr>
              <a:t>F 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4" name="Google Shape;33;g3585432ff3e_0_1">
            <a:extLst>
              <a:ext uri="{FF2B5EF4-FFF2-40B4-BE49-F238E27FC236}">
                <a16:creationId xmlns:a16="http://schemas.microsoft.com/office/drawing/2014/main" id="{12FC803E-83F0-4D31-B23A-AF7F891E687A}"/>
              </a:ext>
            </a:extLst>
          </p:cNvPr>
          <p:cNvSpPr txBox="1"/>
          <p:nvPr/>
        </p:nvSpPr>
        <p:spPr>
          <a:xfrm>
            <a:off x="9562058" y="5520589"/>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フーゴ</a:t>
            </a:r>
            <a:r>
              <a:rPr lang="en-US" altLang="ja-JP" sz="600" dirty="0">
                <a:latin typeface="メイリオ" panose="020B0604030504040204" pitchFamily="50" charset="-128"/>
                <a:ea typeface="メイリオ" panose="020B0604030504040204" pitchFamily="50" charset="-128"/>
                <a:cs typeface="M PLUS 1"/>
                <a:sym typeface="M PLUS 1"/>
              </a:rPr>
              <a:t>A</a:t>
            </a:r>
            <a:r>
              <a:rPr lang="ja-JP" altLang="en-US" sz="600" dirty="0">
                <a:latin typeface="メイリオ" panose="020B0604030504040204" pitchFamily="50" charset="-128"/>
                <a:ea typeface="メイリオ" panose="020B0604030504040204" pitchFamily="50" charset="-128"/>
                <a:cs typeface="M PLUS 1"/>
                <a:sym typeface="M PLUS 1"/>
              </a:rPr>
              <a:t> </a:t>
            </a:r>
            <a:r>
              <a:rPr lang="en-US" altLang="ja-JP" sz="600" dirty="0">
                <a:latin typeface="メイリオ" panose="020B0604030504040204" pitchFamily="50" charset="-128"/>
                <a:ea typeface="メイリオ" panose="020B0604030504040204" pitchFamily="50" charset="-128"/>
                <a:cs typeface="M PLUS 1"/>
                <a:sym typeface="M PLUS 1"/>
              </a:rPr>
              <a:t>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5" name="Google Shape;33;g3585432ff3e_0_1">
            <a:extLst>
              <a:ext uri="{FF2B5EF4-FFF2-40B4-BE49-F238E27FC236}">
                <a16:creationId xmlns:a16="http://schemas.microsoft.com/office/drawing/2014/main" id="{1D72BDC3-1841-481C-9365-6659AE8B5F45}"/>
              </a:ext>
            </a:extLst>
          </p:cNvPr>
          <p:cNvSpPr txBox="1"/>
          <p:nvPr/>
        </p:nvSpPr>
        <p:spPr>
          <a:xfrm>
            <a:off x="8415475" y="6536515"/>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ネスカ</a:t>
            </a:r>
            <a:r>
              <a:rPr lang="en-US" altLang="ja-JP" sz="600" dirty="0">
                <a:latin typeface="メイリオ" panose="020B0604030504040204" pitchFamily="50" charset="-128"/>
                <a:ea typeface="メイリオ" panose="020B0604030504040204" pitchFamily="50" charset="-128"/>
                <a:cs typeface="M PLUS 1"/>
                <a:sym typeface="M PLUS 1"/>
              </a:rPr>
              <a:t>R</a:t>
            </a:r>
            <a:r>
              <a:rPr lang="ja-JP" altLang="en-US" sz="600" dirty="0">
                <a:latin typeface="メイリオ" panose="020B0604030504040204" pitchFamily="50" charset="-128"/>
                <a:ea typeface="メイリオ" panose="020B0604030504040204" pitchFamily="50" charset="-128"/>
                <a:cs typeface="M PLUS 1"/>
                <a:sym typeface="M PLUS 1"/>
              </a:rPr>
              <a:t> </a:t>
            </a:r>
            <a:r>
              <a:rPr lang="en-US" altLang="ja-JP" sz="600" dirty="0">
                <a:latin typeface="メイリオ" panose="020B0604030504040204" pitchFamily="50" charset="-128"/>
                <a:ea typeface="メイリオ" panose="020B0604030504040204" pitchFamily="50" charset="-128"/>
                <a:cs typeface="M PLUS 1"/>
                <a:sym typeface="M PLUS 1"/>
              </a:rPr>
              <a:t>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sp>
        <p:nvSpPr>
          <p:cNvPr id="116" name="Google Shape;33;g3585432ff3e_0_1">
            <a:extLst>
              <a:ext uri="{FF2B5EF4-FFF2-40B4-BE49-F238E27FC236}">
                <a16:creationId xmlns:a16="http://schemas.microsoft.com/office/drawing/2014/main" id="{96C390E9-9343-45F4-9BBF-2133692735DB}"/>
              </a:ext>
            </a:extLst>
          </p:cNvPr>
          <p:cNvSpPr txBox="1"/>
          <p:nvPr/>
        </p:nvSpPr>
        <p:spPr>
          <a:xfrm>
            <a:off x="9562058" y="6536515"/>
            <a:ext cx="934349" cy="96950"/>
          </a:xfrm>
          <a:prstGeom prst="rect">
            <a:avLst/>
          </a:prstGeom>
          <a:noFill/>
          <a:ln>
            <a:noFill/>
          </a:ln>
        </p:spPr>
        <p:txBody>
          <a:bodyPr spcFirstLastPara="1" wrap="square" lIns="0" tIns="0" rIns="0" bIns="0" anchor="t" anchorCtr="0">
            <a:spAutoFit/>
          </a:bodyPr>
          <a:lstStyle/>
          <a:p>
            <a:pPr marL="0" marR="0" lvl="0" indent="0" algn="ctr" rtl="0">
              <a:lnSpc>
                <a:spcPct val="105000"/>
              </a:lnSpc>
              <a:spcBef>
                <a:spcPts val="0"/>
              </a:spcBef>
              <a:spcAft>
                <a:spcPts val="0"/>
              </a:spcAft>
              <a:buClr>
                <a:srgbClr val="000000"/>
              </a:buClr>
              <a:buSzPts val="1400"/>
              <a:buFont typeface="Arial"/>
              <a:buNone/>
            </a:pPr>
            <a:r>
              <a:rPr lang="ja-JP" altLang="en-US" sz="600" dirty="0">
                <a:latin typeface="メイリオ" panose="020B0604030504040204" pitchFamily="50" charset="-128"/>
                <a:ea typeface="メイリオ" panose="020B0604030504040204" pitchFamily="50" charset="-128"/>
                <a:cs typeface="M PLUS 1"/>
                <a:sym typeface="M PLUS 1"/>
              </a:rPr>
              <a:t>ネスカ</a:t>
            </a:r>
            <a:r>
              <a:rPr lang="en-US" altLang="ja-JP" sz="600" dirty="0">
                <a:latin typeface="メイリオ" panose="020B0604030504040204" pitchFamily="50" charset="-128"/>
                <a:ea typeface="メイリオ" panose="020B0604030504040204" pitchFamily="50" charset="-128"/>
                <a:cs typeface="M PLUS 1"/>
                <a:sym typeface="M PLUS 1"/>
              </a:rPr>
              <a:t>F 2</a:t>
            </a:r>
            <a:r>
              <a:rPr lang="ja-JP" altLang="en-US" sz="600" dirty="0">
                <a:latin typeface="メイリオ" panose="020B0604030504040204" pitchFamily="50" charset="-128"/>
                <a:ea typeface="メイリオ" panose="020B0604030504040204" pitchFamily="50" charset="-128"/>
                <a:cs typeface="M PLUS 1"/>
                <a:sym typeface="M PLUS 1"/>
              </a:rPr>
              <a:t>台用</a:t>
            </a:r>
            <a:endParaRPr lang="en-US" altLang="ja-JP" sz="600" dirty="0">
              <a:latin typeface="メイリオ" panose="020B0604030504040204" pitchFamily="50" charset="-128"/>
              <a:ea typeface="メイリオ" panose="020B0604030504040204" pitchFamily="50" charset="-128"/>
              <a:cs typeface="M PLUS 1"/>
              <a:sym typeface="M PLUS 1"/>
            </a:endParaRPr>
          </a:p>
        </p:txBody>
      </p:sp>
      <p:pic>
        <p:nvPicPr>
          <p:cNvPr id="67" name="図 66">
            <a:extLst>
              <a:ext uri="{FF2B5EF4-FFF2-40B4-BE49-F238E27FC236}">
                <a16:creationId xmlns:a16="http://schemas.microsoft.com/office/drawing/2014/main" id="{BBCEC52D-E329-44DA-8EB2-154BE85DE220}"/>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3323" b="96979" l="8357" r="90490">
                        <a14:foregroundMark x1="25937" y1="8610" x2="25937" y2="9668"/>
                        <a14:foregroundMark x1="25937" y1="12085" x2="25937" y2="13142"/>
                        <a14:foregroundMark x1="72046" y1="11480" x2="71758" y2="11480"/>
                        <a14:foregroundMark x1="71758" y1="11480" x2="71758" y2="11480"/>
                        <a14:foregroundMark x1="16715" y1="4079" x2="16715" y2="3776"/>
                        <a14:foregroundMark x1="89914" y1="44260" x2="89914" y2="44260"/>
                        <a14:foregroundMark x1="89625" y1="42296" x2="89625" y2="42296"/>
                        <a14:foregroundMark x1="87320" y1="38369" x2="87320" y2="38369"/>
                        <a14:foregroundMark x1="87320" y1="38369" x2="87320" y2="38369"/>
                        <a14:foregroundMark x1="89914" y1="40785" x2="89625" y2="40785"/>
                        <a14:foregroundMark x1="89049" y1="42749" x2="89049" y2="42749"/>
                        <a14:foregroundMark x1="89049" y1="43353" x2="89049" y2="43353"/>
                        <a14:foregroundMark x1="88473" y1="42749" x2="88473" y2="42749"/>
                        <a14:foregroundMark x1="87608" y1="41843" x2="91066" y2="54381"/>
                        <a14:foregroundMark x1="67997" y1="96677" x2="67668" y2="96854"/>
                        <a14:foregroundMark x1="68208" y1="96564" x2="67997" y2="96677"/>
                        <a14:foregroundMark x1="78963" y1="90785" x2="68671" y2="96315"/>
                        <a14:foregroundMark x1="61523" y1="95992" x2="61095" y2="95921"/>
                        <a14:foregroundMark x1="8357" y1="76888" x2="11239" y2="81873"/>
                        <a14:foregroundMark x1="86167" y1="41541" x2="86167" y2="41541"/>
                        <a14:foregroundMark x1="87032" y1="41541" x2="87032" y2="41541"/>
                        <a14:foregroundMark x1="88184" y1="42145" x2="87032" y2="40483"/>
                        <a14:foregroundMark x1="86167" y1="37160" x2="89625" y2="41239"/>
                        <a14:foregroundMark x1="88473" y1="41390" x2="88184" y2="41390"/>
                        <a14:foregroundMark x1="86167" y1="39879" x2="87032" y2="42749"/>
                        <a14:foregroundMark x1="12680" y1="33082" x2="26513" y2="20393"/>
                        <a14:backgroundMark x1="81844" y1="3625" x2="81844" y2="3625"/>
                        <a14:backgroundMark x1="81844" y1="3625" x2="81844" y2="3625"/>
                        <a14:backgroundMark x1="67723" y1="96979" x2="67723" y2="96979"/>
                        <a14:backgroundMark x1="65994" y1="96677" x2="65994" y2="96677"/>
                        <a14:backgroundMark x1="67435" y1="96677" x2="67435" y2="96677"/>
                        <a14:backgroundMark x1="67435" y1="96677" x2="62824" y2="96979"/>
                        <a14:backgroundMark x1="69452" y1="97281" x2="68300" y2="96677"/>
                      </a14:backgroundRemoval>
                    </a14:imgEffect>
                  </a14:imgLayer>
                </a14:imgProps>
              </a:ext>
            </a:extLst>
          </a:blip>
          <a:stretch>
            <a:fillRect/>
          </a:stretch>
        </p:blipFill>
        <p:spPr>
          <a:xfrm>
            <a:off x="3620982" y="5764314"/>
            <a:ext cx="653840" cy="1247383"/>
          </a:xfrm>
          <a:prstGeom prst="rect">
            <a:avLst/>
          </a:prstGeom>
        </p:spPr>
      </p:pic>
      <p:grpSp>
        <p:nvGrpSpPr>
          <p:cNvPr id="6" name="グループ化 5">
            <a:extLst>
              <a:ext uri="{FF2B5EF4-FFF2-40B4-BE49-F238E27FC236}">
                <a16:creationId xmlns:a16="http://schemas.microsoft.com/office/drawing/2014/main" id="{2F96D462-9E1D-4618-9C88-0B2CA0D78E0E}"/>
              </a:ext>
            </a:extLst>
          </p:cNvPr>
          <p:cNvGrpSpPr/>
          <p:nvPr/>
        </p:nvGrpSpPr>
        <p:grpSpPr>
          <a:xfrm>
            <a:off x="4061038" y="5908565"/>
            <a:ext cx="935650" cy="716508"/>
            <a:chOff x="3879383" y="4994725"/>
            <a:chExt cx="935650" cy="716508"/>
          </a:xfrm>
        </p:grpSpPr>
        <p:sp>
          <p:nvSpPr>
            <p:cNvPr id="5" name="楕円 4">
              <a:extLst>
                <a:ext uri="{FF2B5EF4-FFF2-40B4-BE49-F238E27FC236}">
                  <a16:creationId xmlns:a16="http://schemas.microsoft.com/office/drawing/2014/main" id="{7D9D9560-17A1-4B2F-AC37-70F128B5F505}"/>
                </a:ext>
              </a:extLst>
            </p:cNvPr>
            <p:cNvSpPr/>
            <p:nvPr/>
          </p:nvSpPr>
          <p:spPr>
            <a:xfrm>
              <a:off x="3988954" y="4994725"/>
              <a:ext cx="716508" cy="716508"/>
            </a:xfrm>
            <a:prstGeom prst="ellipse">
              <a:avLst/>
            </a:prstGeom>
            <a:solidFill>
              <a:schemeClr val="bg1"/>
            </a:solidFill>
            <a:ln w="19050">
              <a:solidFill>
                <a:srgbClr val="00B0F0"/>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6" name="Google Shape;34;g3585432ff3e_0_1">
              <a:extLst>
                <a:ext uri="{FF2B5EF4-FFF2-40B4-BE49-F238E27FC236}">
                  <a16:creationId xmlns:a16="http://schemas.microsoft.com/office/drawing/2014/main" id="{42A54C9D-343D-4732-826B-30FC39E6A613}"/>
                </a:ext>
              </a:extLst>
            </p:cNvPr>
            <p:cNvSpPr txBox="1"/>
            <p:nvPr/>
          </p:nvSpPr>
          <p:spPr>
            <a:xfrm>
              <a:off x="3879383" y="5233910"/>
              <a:ext cx="935650" cy="242374"/>
            </a:xfrm>
            <a:prstGeom prst="rect">
              <a:avLst/>
            </a:prstGeom>
            <a:noFill/>
            <a:ln>
              <a:noFill/>
            </a:ln>
          </p:spPr>
          <p:txBody>
            <a:bodyPr spcFirstLastPara="1" wrap="square" lIns="0" tIns="0" rIns="0" bIns="0" anchor="t" anchorCtr="0">
              <a:spAutoFit/>
            </a:bodyPr>
            <a:lstStyle/>
            <a:p>
              <a:pPr lvl="0" algn="ctr">
                <a:lnSpc>
                  <a:spcPct val="105000"/>
                </a:lnSpc>
                <a:buClr>
                  <a:srgbClr val="000000"/>
                </a:buClr>
                <a:buSzPts val="1400"/>
              </a:pP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速硬性により</a:t>
              </a:r>
              <a:endParaRPr lang="en-US" altLang="ja-JP" sz="600" dirty="0">
                <a:solidFill>
                  <a:srgbClr val="6C6C6C"/>
                </a:solidFill>
                <a:latin typeface="メイリオ" panose="020B0604030504040204" pitchFamily="50" charset="-128"/>
                <a:ea typeface="メイリオ" panose="020B0604030504040204" pitchFamily="50" charset="-128"/>
                <a:cs typeface="M PLUS 1"/>
                <a:sym typeface="M PLUS 1"/>
              </a:endParaRPr>
            </a:p>
            <a:p>
              <a:pPr lvl="0" algn="ctr">
                <a:lnSpc>
                  <a:spcPct val="105000"/>
                </a:lnSpc>
                <a:buClr>
                  <a:srgbClr val="000000"/>
                </a:buClr>
                <a:buSzPts val="1400"/>
              </a:pPr>
              <a:r>
                <a:rPr lang="ja-JP" altLang="en-US" sz="900" b="1" dirty="0">
                  <a:solidFill>
                    <a:srgbClr val="6C6C6C"/>
                  </a:solidFill>
                  <a:latin typeface="メイリオ" panose="020B0604030504040204" pitchFamily="50" charset="-128"/>
                  <a:ea typeface="メイリオ" panose="020B0604030504040204" pitchFamily="50" charset="-128"/>
                  <a:cs typeface="M PLUS 1"/>
                  <a:sym typeface="M PLUS 1"/>
                </a:rPr>
                <a:t>工 期 短 縮</a:t>
              </a:r>
            </a:p>
          </p:txBody>
        </p:sp>
      </p:grpSp>
      <p:grpSp>
        <p:nvGrpSpPr>
          <p:cNvPr id="7" name="グループ化 6">
            <a:extLst>
              <a:ext uri="{FF2B5EF4-FFF2-40B4-BE49-F238E27FC236}">
                <a16:creationId xmlns:a16="http://schemas.microsoft.com/office/drawing/2014/main" id="{72B8FF33-B685-45C3-8832-604544564597}"/>
              </a:ext>
            </a:extLst>
          </p:cNvPr>
          <p:cNvGrpSpPr/>
          <p:nvPr/>
        </p:nvGrpSpPr>
        <p:grpSpPr>
          <a:xfrm>
            <a:off x="4857090" y="5908565"/>
            <a:ext cx="882304" cy="716508"/>
            <a:chOff x="4695907" y="4994725"/>
            <a:chExt cx="882304" cy="716508"/>
          </a:xfrm>
        </p:grpSpPr>
        <p:sp>
          <p:nvSpPr>
            <p:cNvPr id="48" name="楕円 47">
              <a:extLst>
                <a:ext uri="{FF2B5EF4-FFF2-40B4-BE49-F238E27FC236}">
                  <a16:creationId xmlns:a16="http://schemas.microsoft.com/office/drawing/2014/main" id="{E88DCEE8-FA61-4DCD-96B1-CC4E9E7F94A6}"/>
                </a:ext>
              </a:extLst>
            </p:cNvPr>
            <p:cNvSpPr/>
            <p:nvPr/>
          </p:nvSpPr>
          <p:spPr>
            <a:xfrm>
              <a:off x="4778805" y="4994725"/>
              <a:ext cx="716508" cy="716508"/>
            </a:xfrm>
            <a:prstGeom prst="ellipse">
              <a:avLst/>
            </a:prstGeom>
            <a:solidFill>
              <a:schemeClr val="bg1"/>
            </a:solidFill>
            <a:ln w="19050">
              <a:solidFill>
                <a:srgbClr val="00B0F0"/>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7" name="Google Shape;34;g3585432ff3e_0_1">
              <a:extLst>
                <a:ext uri="{FF2B5EF4-FFF2-40B4-BE49-F238E27FC236}">
                  <a16:creationId xmlns:a16="http://schemas.microsoft.com/office/drawing/2014/main" id="{29E31B25-5BA1-4B86-8A0B-3545757310BB}"/>
                </a:ext>
              </a:extLst>
            </p:cNvPr>
            <p:cNvSpPr txBox="1"/>
            <p:nvPr/>
          </p:nvSpPr>
          <p:spPr>
            <a:xfrm>
              <a:off x="4695907" y="5231792"/>
              <a:ext cx="882304" cy="242374"/>
            </a:xfrm>
            <a:prstGeom prst="rect">
              <a:avLst/>
            </a:prstGeom>
            <a:noFill/>
            <a:ln>
              <a:noFill/>
            </a:ln>
          </p:spPr>
          <p:txBody>
            <a:bodyPr spcFirstLastPara="1" wrap="square" lIns="0" tIns="0" rIns="0" bIns="0" anchor="t" anchorCtr="0">
              <a:spAutoFit/>
            </a:bodyPr>
            <a:lstStyle/>
            <a:p>
              <a:pPr lvl="0" algn="ctr">
                <a:lnSpc>
                  <a:spcPct val="105000"/>
                </a:lnSpc>
                <a:buClr>
                  <a:srgbClr val="000000"/>
                </a:buClr>
                <a:buSzPts val="1400"/>
              </a:pPr>
              <a:r>
                <a:rPr lang="ja-JP" altLang="en-US" sz="600" dirty="0">
                  <a:solidFill>
                    <a:srgbClr val="6C6C6C"/>
                  </a:solidFill>
                  <a:latin typeface="メイリオ" panose="020B0604030504040204" pitchFamily="50" charset="-128"/>
                  <a:ea typeface="メイリオ" panose="020B0604030504040204" pitchFamily="50" charset="-128"/>
                  <a:cs typeface="M PLUS 1"/>
                  <a:sym typeface="M PLUS 1"/>
                </a:rPr>
                <a:t>袋内混合で</a:t>
              </a:r>
            </a:p>
            <a:p>
              <a:pPr lvl="0" algn="ctr">
                <a:lnSpc>
                  <a:spcPct val="105000"/>
                </a:lnSpc>
                <a:buClr>
                  <a:srgbClr val="000000"/>
                </a:buClr>
                <a:buSzPts val="1400"/>
              </a:pPr>
              <a:r>
                <a:rPr lang="ja-JP" altLang="en-US" sz="900" b="1" dirty="0">
                  <a:solidFill>
                    <a:srgbClr val="6C6C6C"/>
                  </a:solidFill>
                  <a:latin typeface="メイリオ" panose="020B0604030504040204" pitchFamily="50" charset="-128"/>
                  <a:ea typeface="メイリオ" panose="020B0604030504040204" pitchFamily="50" charset="-128"/>
                  <a:cs typeface="M PLUS 1"/>
                  <a:sym typeface="M PLUS 1"/>
                </a:rPr>
                <a:t>片付けいらず</a:t>
              </a:r>
            </a:p>
          </p:txBody>
        </p:sp>
      </p:grpSp>
    </p:spTree>
    <p:extLst>
      <p:ext uri="{BB962C8B-B14F-4D97-AF65-F5344CB8AC3E}">
        <p14:creationId xmlns:p14="http://schemas.microsoft.com/office/powerpoint/2010/main" val="1442389479"/>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19075</TotalTime>
  <Words>487</Words>
  <Application>Microsoft Office PowerPoint</Application>
  <PresentationFormat>ユーザー設定</PresentationFormat>
  <Paragraphs>55</Paragraphs>
  <Slides>1</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M PLUS 1</vt:lpstr>
      <vt:lpstr>M PLUS 1 Medium</vt:lpstr>
      <vt:lpstr>メイリオ</vt:lpstr>
      <vt:lpstr>游ゴシック</vt:lpstr>
      <vt:lpstr>游ゴシック</vt:lpstr>
      <vt:lpstr>Arial</vt:lpstr>
      <vt:lpstr>Calibri</vt:lpstr>
      <vt:lpstr>Segoe UI</vt:lpstr>
      <vt:lpstr>Times New Roman</vt:lpstr>
      <vt:lpstr>LIXILテーマ</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川上 真由美(Mayumi Kawakami)</cp:lastModifiedBy>
  <cp:revision>802</cp:revision>
  <cp:lastPrinted>2023-02-01T02:36:54Z</cp:lastPrinted>
  <dcterms:created xsi:type="dcterms:W3CDTF">2010-09-29T12:55:25Z</dcterms:created>
  <dcterms:modified xsi:type="dcterms:W3CDTF">2025-05-23T01:19:30Z</dcterms:modified>
</cp:coreProperties>
</file>